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89" r:id="rId4"/>
    <p:sldId id="263" r:id="rId5"/>
    <p:sldId id="294" r:id="rId6"/>
    <p:sldId id="295" r:id="rId7"/>
    <p:sldId id="296" r:id="rId8"/>
    <p:sldId id="285" r:id="rId9"/>
    <p:sldId id="286" r:id="rId10"/>
    <p:sldId id="290" r:id="rId11"/>
    <p:sldId id="288" r:id="rId12"/>
    <p:sldId id="258" r:id="rId13"/>
    <p:sldId id="264" r:id="rId14"/>
    <p:sldId id="302" r:id="rId15"/>
    <p:sldId id="325" r:id="rId16"/>
    <p:sldId id="321" r:id="rId17"/>
    <p:sldId id="322" r:id="rId18"/>
    <p:sldId id="304" r:id="rId19"/>
    <p:sldId id="287" r:id="rId20"/>
    <p:sldId id="259" r:id="rId21"/>
    <p:sldId id="267" r:id="rId22"/>
    <p:sldId id="268" r:id="rId23"/>
    <p:sldId id="272" r:id="rId24"/>
    <p:sldId id="273" r:id="rId25"/>
    <p:sldId id="271" r:id="rId26"/>
    <p:sldId id="266" r:id="rId27"/>
    <p:sldId id="274" r:id="rId28"/>
    <p:sldId id="306" r:id="rId29"/>
    <p:sldId id="275" r:id="rId30"/>
    <p:sldId id="276" r:id="rId31"/>
    <p:sldId id="293" r:id="rId32"/>
    <p:sldId id="270" r:id="rId33"/>
    <p:sldId id="305" r:id="rId34"/>
    <p:sldId id="277" r:id="rId35"/>
    <p:sldId id="280" r:id="rId36"/>
    <p:sldId id="278" r:id="rId37"/>
    <p:sldId id="279" r:id="rId38"/>
    <p:sldId id="260" r:id="rId39"/>
    <p:sldId id="281" r:id="rId40"/>
    <p:sldId id="282" r:id="rId41"/>
    <p:sldId id="283" r:id="rId42"/>
    <p:sldId id="284" r:id="rId43"/>
    <p:sldId id="298" r:id="rId44"/>
    <p:sldId id="299" r:id="rId45"/>
    <p:sldId id="324" r:id="rId46"/>
    <p:sldId id="326" r:id="rId47"/>
    <p:sldId id="308" r:id="rId48"/>
    <p:sldId id="314" r:id="rId49"/>
    <p:sldId id="311" r:id="rId50"/>
    <p:sldId id="313" r:id="rId51"/>
    <p:sldId id="316" r:id="rId52"/>
    <p:sldId id="312" r:id="rId53"/>
    <p:sldId id="315" r:id="rId54"/>
    <p:sldId id="317" r:id="rId55"/>
    <p:sldId id="318" r:id="rId56"/>
    <p:sldId id="323" r:id="rId57"/>
    <p:sldId id="327" r:id="rId58"/>
    <p:sldId id="300" r:id="rId59"/>
    <p:sldId id="319" r:id="rId60"/>
    <p:sldId id="265" r:id="rId61"/>
    <p:sldId id="320" r:id="rId62"/>
    <p:sldId id="328" r:id="rId63"/>
    <p:sldId id="29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ABBA96-AFC3-45D2-A905-43DB7895A0BB}" v="70" dt="2020-04-12T10:22:58.0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32" d="100"/>
          <a:sy n="132" d="100"/>
        </p:scale>
        <p:origin x="96" y="-7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57a2aa2f-d61e-489c-ae98-aad6017c18db" providerId="ADAL" clId="{7AABBA96-AFC3-45D2-A905-43DB7895A0BB}"/>
    <pc:docChg chg="undo custSel addSld modSld">
      <pc:chgData name=" " userId="57a2aa2f-d61e-489c-ae98-aad6017c18db" providerId="ADAL" clId="{7AABBA96-AFC3-45D2-A905-43DB7895A0BB}" dt="2020-04-13T13:17:22.620" v="85" actId="14100"/>
      <pc:docMkLst>
        <pc:docMk/>
      </pc:docMkLst>
      <pc:sldChg chg="modSp">
        <pc:chgData name=" " userId="57a2aa2f-d61e-489c-ae98-aad6017c18db" providerId="ADAL" clId="{7AABBA96-AFC3-45D2-A905-43DB7895A0BB}" dt="2020-04-13T13:17:22.620" v="85" actId="14100"/>
        <pc:sldMkLst>
          <pc:docMk/>
          <pc:sldMk cId="1485357795" sldId="270"/>
        </pc:sldMkLst>
        <pc:picChg chg="mod">
          <ac:chgData name=" " userId="57a2aa2f-d61e-489c-ae98-aad6017c18db" providerId="ADAL" clId="{7AABBA96-AFC3-45D2-A905-43DB7895A0BB}" dt="2020-04-13T13:17:22.620" v="85" actId="14100"/>
          <ac:picMkLst>
            <pc:docMk/>
            <pc:sldMk cId="1485357795" sldId="270"/>
            <ac:picMk id="4" creationId="{D7A3FF67-F7D0-4026-9731-1E6D6CD342D5}"/>
          </ac:picMkLst>
        </pc:picChg>
      </pc:sldChg>
      <pc:sldChg chg="modSp">
        <pc:chgData name=" " userId="57a2aa2f-d61e-489c-ae98-aad6017c18db" providerId="ADAL" clId="{7AABBA96-AFC3-45D2-A905-43DB7895A0BB}" dt="2020-04-12T10:22:58.094" v="81" actId="113"/>
        <pc:sldMkLst>
          <pc:docMk/>
          <pc:sldMk cId="3607198693" sldId="274"/>
        </pc:sldMkLst>
        <pc:spChg chg="mod">
          <ac:chgData name=" " userId="57a2aa2f-d61e-489c-ae98-aad6017c18db" providerId="ADAL" clId="{7AABBA96-AFC3-45D2-A905-43DB7895A0BB}" dt="2020-04-12T10:22:58.094" v="81" actId="113"/>
          <ac:spMkLst>
            <pc:docMk/>
            <pc:sldMk cId="3607198693" sldId="274"/>
            <ac:spMk id="3" creationId="{2C935904-4860-402B-ABAB-29A4C3DE2DE5}"/>
          </ac:spMkLst>
        </pc:spChg>
        <pc:spChg chg="mod">
          <ac:chgData name=" " userId="57a2aa2f-d61e-489c-ae98-aad6017c18db" providerId="ADAL" clId="{7AABBA96-AFC3-45D2-A905-43DB7895A0BB}" dt="2020-04-12T10:22:58.094" v="81" actId="113"/>
          <ac:spMkLst>
            <pc:docMk/>
            <pc:sldMk cId="3607198693" sldId="274"/>
            <ac:spMk id="10" creationId="{707558BB-96A4-498B-88B0-2045C18E8451}"/>
          </ac:spMkLst>
        </pc:spChg>
        <pc:spChg chg="mod">
          <ac:chgData name=" " userId="57a2aa2f-d61e-489c-ae98-aad6017c18db" providerId="ADAL" clId="{7AABBA96-AFC3-45D2-A905-43DB7895A0BB}" dt="2020-04-12T10:22:58.094" v="81" actId="113"/>
          <ac:spMkLst>
            <pc:docMk/>
            <pc:sldMk cId="3607198693" sldId="274"/>
            <ac:spMk id="11" creationId="{EF85FFDA-7772-4CBB-A2CD-371C1ABDE53E}"/>
          </ac:spMkLst>
        </pc:spChg>
        <pc:picChg chg="mod">
          <ac:chgData name=" " userId="57a2aa2f-d61e-489c-ae98-aad6017c18db" providerId="ADAL" clId="{7AABBA96-AFC3-45D2-A905-43DB7895A0BB}" dt="2020-04-12T10:22:58.094" v="81" actId="113"/>
          <ac:picMkLst>
            <pc:docMk/>
            <pc:sldMk cId="3607198693" sldId="274"/>
            <ac:picMk id="1026" creationId="{390C9A72-31BB-4041-8C8C-B4AB449471A7}"/>
          </ac:picMkLst>
        </pc:picChg>
      </pc:sldChg>
      <pc:sldChg chg="modSp setBg">
        <pc:chgData name=" " userId="57a2aa2f-d61e-489c-ae98-aad6017c18db" providerId="ADAL" clId="{7AABBA96-AFC3-45D2-A905-43DB7895A0BB}" dt="2020-04-09T13:32:27.248" v="20"/>
        <pc:sldMkLst>
          <pc:docMk/>
          <pc:sldMk cId="615607935" sldId="277"/>
        </pc:sldMkLst>
        <pc:picChg chg="mod">
          <ac:chgData name=" " userId="57a2aa2f-d61e-489c-ae98-aad6017c18db" providerId="ADAL" clId="{7AABBA96-AFC3-45D2-A905-43DB7895A0BB}" dt="2020-04-09T13:32:26.062" v="19" actId="14100"/>
          <ac:picMkLst>
            <pc:docMk/>
            <pc:sldMk cId="615607935" sldId="277"/>
            <ac:picMk id="9" creationId="{442DA15C-B29E-493A-930E-FECFC3F1FBDF}"/>
          </ac:picMkLst>
        </pc:picChg>
      </pc:sldChg>
      <pc:sldChg chg="modSp setBg">
        <pc:chgData name=" " userId="57a2aa2f-d61e-489c-ae98-aad6017c18db" providerId="ADAL" clId="{7AABBA96-AFC3-45D2-A905-43DB7895A0BB}" dt="2020-04-09T13:34:01.487" v="28" actId="14100"/>
        <pc:sldMkLst>
          <pc:docMk/>
          <pc:sldMk cId="1137707624" sldId="305"/>
        </pc:sldMkLst>
        <pc:picChg chg="mod">
          <ac:chgData name=" " userId="57a2aa2f-d61e-489c-ae98-aad6017c18db" providerId="ADAL" clId="{7AABBA96-AFC3-45D2-A905-43DB7895A0BB}" dt="2020-04-09T13:34:01.487" v="28" actId="14100"/>
          <ac:picMkLst>
            <pc:docMk/>
            <pc:sldMk cId="1137707624" sldId="305"/>
            <ac:picMk id="5" creationId="{02535F78-EC71-4F18-AE5D-4EB01439F348}"/>
          </ac:picMkLst>
        </pc:picChg>
      </pc:sldChg>
      <pc:sldChg chg="modSp">
        <pc:chgData name=" " userId="57a2aa2f-d61e-489c-ae98-aad6017c18db" providerId="ADAL" clId="{7AABBA96-AFC3-45D2-A905-43DB7895A0BB}" dt="2020-04-13T12:37:48.325" v="83" actId="14100"/>
        <pc:sldMkLst>
          <pc:docMk/>
          <pc:sldMk cId="185572351" sldId="319"/>
        </pc:sldMkLst>
        <pc:picChg chg="mod">
          <ac:chgData name=" " userId="57a2aa2f-d61e-489c-ae98-aad6017c18db" providerId="ADAL" clId="{7AABBA96-AFC3-45D2-A905-43DB7895A0BB}" dt="2020-04-13T12:37:48.325" v="83" actId="14100"/>
          <ac:picMkLst>
            <pc:docMk/>
            <pc:sldMk cId="185572351" sldId="319"/>
            <ac:picMk id="4" creationId="{1C060765-9888-4C5C-BD6E-74A5C50AEA84}"/>
          </ac:picMkLst>
        </pc:picChg>
      </pc:sldChg>
      <pc:sldChg chg="addSp delSp modSp add setBg">
        <pc:chgData name=" " userId="57a2aa2f-d61e-489c-ae98-aad6017c18db" providerId="ADAL" clId="{7AABBA96-AFC3-45D2-A905-43DB7895A0BB}" dt="2020-04-11T10:53:02.888" v="75"/>
        <pc:sldMkLst>
          <pc:docMk/>
          <pc:sldMk cId="252266683" sldId="328"/>
        </pc:sldMkLst>
        <pc:spChg chg="del">
          <ac:chgData name=" " userId="57a2aa2f-d61e-489c-ae98-aad6017c18db" providerId="ADAL" clId="{7AABBA96-AFC3-45D2-A905-43DB7895A0BB}" dt="2020-04-09T15:18:48.908" v="30" actId="478"/>
          <ac:spMkLst>
            <pc:docMk/>
            <pc:sldMk cId="252266683" sldId="328"/>
            <ac:spMk id="2" creationId="{6145E4F8-23A6-4F61-9710-1F62E275A56A}"/>
          </ac:spMkLst>
        </pc:spChg>
        <pc:spChg chg="del">
          <ac:chgData name=" " userId="57a2aa2f-d61e-489c-ae98-aad6017c18db" providerId="ADAL" clId="{7AABBA96-AFC3-45D2-A905-43DB7895A0BB}" dt="2020-04-09T15:18:53.010" v="31" actId="478"/>
          <ac:spMkLst>
            <pc:docMk/>
            <pc:sldMk cId="252266683" sldId="328"/>
            <ac:spMk id="3" creationId="{6D46A77D-15CC-4D05-B7B5-1BA69A53CA9A}"/>
          </ac:spMkLst>
        </pc:spChg>
        <pc:picChg chg="add del mod">
          <ac:chgData name=" " userId="57a2aa2f-d61e-489c-ae98-aad6017c18db" providerId="ADAL" clId="{7AABBA96-AFC3-45D2-A905-43DB7895A0BB}" dt="2020-04-09T15:47:58.661" v="38" actId="478"/>
          <ac:picMkLst>
            <pc:docMk/>
            <pc:sldMk cId="252266683" sldId="328"/>
            <ac:picMk id="5" creationId="{4FD0FAD8-07A9-4182-B44E-B1AC35DA95BF}"/>
          </ac:picMkLst>
        </pc:picChg>
        <pc:picChg chg="add del mod">
          <ac:chgData name=" " userId="57a2aa2f-d61e-489c-ae98-aad6017c18db" providerId="ADAL" clId="{7AABBA96-AFC3-45D2-A905-43DB7895A0BB}" dt="2020-04-10T08:55:59.653" v="45" actId="478"/>
          <ac:picMkLst>
            <pc:docMk/>
            <pc:sldMk cId="252266683" sldId="328"/>
            <ac:picMk id="7" creationId="{BA017DCE-9AE0-4788-899A-81B3C15741F5}"/>
          </ac:picMkLst>
        </pc:picChg>
        <pc:picChg chg="add del mod">
          <ac:chgData name=" " userId="57a2aa2f-d61e-489c-ae98-aad6017c18db" providerId="ADAL" clId="{7AABBA96-AFC3-45D2-A905-43DB7895A0BB}" dt="2020-04-11T10:02:57.981" v="64" actId="478"/>
          <ac:picMkLst>
            <pc:docMk/>
            <pc:sldMk cId="252266683" sldId="328"/>
            <ac:picMk id="9" creationId="{2D20C830-3255-411B-9794-E8FBD57288A4}"/>
          </ac:picMkLst>
        </pc:picChg>
        <pc:picChg chg="add del mod">
          <ac:chgData name=" " userId="57a2aa2f-d61e-489c-ae98-aad6017c18db" providerId="ADAL" clId="{7AABBA96-AFC3-45D2-A905-43DB7895A0BB}" dt="2020-04-11T10:52:43.306" v="70" actId="478"/>
          <ac:picMkLst>
            <pc:docMk/>
            <pc:sldMk cId="252266683" sldId="328"/>
            <ac:picMk id="11" creationId="{D2473C64-E9E2-43A2-92D4-531B5B3D0BC6}"/>
          </ac:picMkLst>
        </pc:picChg>
        <pc:picChg chg="add mod">
          <ac:chgData name=" " userId="57a2aa2f-d61e-489c-ae98-aad6017c18db" providerId="ADAL" clId="{7AABBA96-AFC3-45D2-A905-43DB7895A0BB}" dt="2020-04-11T10:53:02.888" v="75"/>
          <ac:picMkLst>
            <pc:docMk/>
            <pc:sldMk cId="252266683" sldId="328"/>
            <ac:picMk id="13" creationId="{698A3F53-6AB1-4E51-86A1-8588B8AFE6E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691605-A769-49DB-A9F9-32913955D838}" type="doc">
      <dgm:prSet loTypeId="urn:microsoft.com/office/officeart/2005/8/layout/hChevron3" loCatId="process" qsTypeId="urn:microsoft.com/office/officeart/2005/8/quickstyle/simple1" qsCatId="simple" csTypeId="urn:microsoft.com/office/officeart/2005/8/colors/accent1_2" csCatId="accent1" phldr="1"/>
      <dgm:spPr/>
    </dgm:pt>
    <dgm:pt modelId="{B3664E14-B69C-42E4-9F93-52653F418BEA}">
      <dgm:prSet phldrT="[Text]"/>
      <dgm:spPr>
        <a:solidFill>
          <a:srgbClr val="00B050"/>
        </a:solidFill>
      </dgm:spPr>
      <dgm:t>
        <a:bodyPr/>
        <a:lstStyle/>
        <a:p>
          <a:r>
            <a:rPr lang="en-SG" dirty="0"/>
            <a:t>Develop a Single Simplified Spike-based Neuron Model</a:t>
          </a:r>
          <a:endParaRPr lang="en-GB" dirty="0"/>
        </a:p>
      </dgm:t>
    </dgm:pt>
    <dgm:pt modelId="{81291604-4262-438A-A816-1CCF9D5E5A9A}" type="parTrans" cxnId="{05DABD5F-39BE-424F-97F1-451ED0DD0C1A}">
      <dgm:prSet/>
      <dgm:spPr/>
      <dgm:t>
        <a:bodyPr/>
        <a:lstStyle/>
        <a:p>
          <a:endParaRPr lang="en-GB"/>
        </a:p>
      </dgm:t>
    </dgm:pt>
    <dgm:pt modelId="{7BF3AA5C-F46B-47F7-A68F-92EBECAC8647}" type="sibTrans" cxnId="{05DABD5F-39BE-424F-97F1-451ED0DD0C1A}">
      <dgm:prSet/>
      <dgm:spPr/>
      <dgm:t>
        <a:bodyPr/>
        <a:lstStyle/>
        <a:p>
          <a:endParaRPr lang="en-GB"/>
        </a:p>
      </dgm:t>
    </dgm:pt>
    <dgm:pt modelId="{CCE948B2-DD7C-4309-8EAB-FB3F567F6986}">
      <dgm:prSet phldrT="[Text]"/>
      <dgm:spPr>
        <a:solidFill>
          <a:srgbClr val="00B050"/>
        </a:solidFill>
      </dgm:spPr>
      <dgm:t>
        <a:bodyPr/>
        <a:lstStyle/>
        <a:p>
          <a:r>
            <a:rPr lang="en-SG" dirty="0"/>
            <a:t>Spike-based Neuron Model Scaling</a:t>
          </a:r>
          <a:endParaRPr lang="en-GB" dirty="0"/>
        </a:p>
      </dgm:t>
    </dgm:pt>
    <dgm:pt modelId="{CA776DFB-9842-4CD0-AE40-8CCD34B0EC1E}" type="parTrans" cxnId="{C2EE274D-EEFE-46EE-86C5-5701BA3C42E3}">
      <dgm:prSet/>
      <dgm:spPr/>
      <dgm:t>
        <a:bodyPr/>
        <a:lstStyle/>
        <a:p>
          <a:endParaRPr lang="en-GB"/>
        </a:p>
      </dgm:t>
    </dgm:pt>
    <dgm:pt modelId="{302E8347-AF57-4F9D-A0C5-3C616CFB5BDE}" type="sibTrans" cxnId="{C2EE274D-EEFE-46EE-86C5-5701BA3C42E3}">
      <dgm:prSet/>
      <dgm:spPr/>
      <dgm:t>
        <a:bodyPr/>
        <a:lstStyle/>
        <a:p>
          <a:endParaRPr lang="en-GB"/>
        </a:p>
      </dgm:t>
    </dgm:pt>
    <dgm:pt modelId="{C172410A-181A-4931-822A-0947E080AD4B}">
      <dgm:prSet phldrT="[Text]"/>
      <dgm:spPr/>
      <dgm:t>
        <a:bodyPr/>
        <a:lstStyle/>
        <a:p>
          <a:r>
            <a:rPr lang="en-SG" dirty="0"/>
            <a:t>Implement Spintronic MRAM</a:t>
          </a:r>
          <a:endParaRPr lang="en-GB" dirty="0"/>
        </a:p>
      </dgm:t>
    </dgm:pt>
    <dgm:pt modelId="{8E8CECCE-21A7-4CF8-B2CB-61D1A58AC7F8}" type="parTrans" cxnId="{CD66B500-2779-4376-9C92-02F88DA43FC6}">
      <dgm:prSet/>
      <dgm:spPr/>
      <dgm:t>
        <a:bodyPr/>
        <a:lstStyle/>
        <a:p>
          <a:endParaRPr lang="en-GB"/>
        </a:p>
      </dgm:t>
    </dgm:pt>
    <dgm:pt modelId="{F1AF42CB-B7CD-44C6-BA36-C9B0A3895076}" type="sibTrans" cxnId="{CD66B500-2779-4376-9C92-02F88DA43FC6}">
      <dgm:prSet/>
      <dgm:spPr/>
      <dgm:t>
        <a:bodyPr/>
        <a:lstStyle/>
        <a:p>
          <a:endParaRPr lang="en-GB"/>
        </a:p>
      </dgm:t>
    </dgm:pt>
    <dgm:pt modelId="{493D6B4F-646E-4F5D-9501-BA62151D4D98}">
      <dgm:prSet phldrT="[Text]"/>
      <dgm:spPr/>
      <dgm:t>
        <a:bodyPr/>
        <a:lstStyle/>
        <a:p>
          <a:r>
            <a:rPr lang="en-SG" dirty="0"/>
            <a:t>MNIST Data Simulation &amp; Comparison</a:t>
          </a:r>
          <a:endParaRPr lang="en-GB" dirty="0"/>
        </a:p>
      </dgm:t>
    </dgm:pt>
    <dgm:pt modelId="{98D5ACA0-39A7-4B25-8CD4-805178144C52}" type="parTrans" cxnId="{331A6315-A7D3-4EBA-B050-2416FE4C2DDE}">
      <dgm:prSet/>
      <dgm:spPr/>
      <dgm:t>
        <a:bodyPr/>
        <a:lstStyle/>
        <a:p>
          <a:endParaRPr lang="en-GB"/>
        </a:p>
      </dgm:t>
    </dgm:pt>
    <dgm:pt modelId="{D5D16EFF-04AC-48C6-88B7-57265801E901}" type="sibTrans" cxnId="{331A6315-A7D3-4EBA-B050-2416FE4C2DDE}">
      <dgm:prSet/>
      <dgm:spPr/>
      <dgm:t>
        <a:bodyPr/>
        <a:lstStyle/>
        <a:p>
          <a:endParaRPr lang="en-GB"/>
        </a:p>
      </dgm:t>
    </dgm:pt>
    <dgm:pt modelId="{883DCF61-7AF8-4DA9-A2F3-1C2917FA2E12}">
      <dgm:prSet phldrT="[Text]"/>
      <dgm:spPr>
        <a:solidFill>
          <a:srgbClr val="00B050"/>
        </a:solidFill>
      </dgm:spPr>
      <dgm:t>
        <a:bodyPr/>
        <a:lstStyle/>
        <a:p>
          <a:r>
            <a:rPr lang="en-SG" dirty="0"/>
            <a:t>Spike-based MNIST Data Simulation &amp; Comparison</a:t>
          </a:r>
          <a:endParaRPr lang="en-GB" dirty="0"/>
        </a:p>
      </dgm:t>
    </dgm:pt>
    <dgm:pt modelId="{31E344EF-7006-4631-B513-82E4D691E19B}" type="parTrans" cxnId="{0C139FE3-0976-46EA-A114-B14EC4957D26}">
      <dgm:prSet/>
      <dgm:spPr/>
      <dgm:t>
        <a:bodyPr/>
        <a:lstStyle/>
        <a:p>
          <a:endParaRPr lang="en-GB"/>
        </a:p>
      </dgm:t>
    </dgm:pt>
    <dgm:pt modelId="{1FF73C98-F494-4DB0-A5FF-BB955A800C53}" type="sibTrans" cxnId="{0C139FE3-0976-46EA-A114-B14EC4957D26}">
      <dgm:prSet/>
      <dgm:spPr/>
      <dgm:t>
        <a:bodyPr/>
        <a:lstStyle/>
        <a:p>
          <a:endParaRPr lang="en-GB"/>
        </a:p>
      </dgm:t>
    </dgm:pt>
    <dgm:pt modelId="{840A50FC-CA43-4CEC-8A57-5032AE5DDBE9}" type="pres">
      <dgm:prSet presAssocID="{0A691605-A769-49DB-A9F9-32913955D838}" presName="Name0" presStyleCnt="0">
        <dgm:presLayoutVars>
          <dgm:dir/>
          <dgm:resizeHandles val="exact"/>
        </dgm:presLayoutVars>
      </dgm:prSet>
      <dgm:spPr/>
    </dgm:pt>
    <dgm:pt modelId="{2EB41CAE-B15F-490D-B550-647467A19598}" type="pres">
      <dgm:prSet presAssocID="{C172410A-181A-4931-822A-0947E080AD4B}" presName="parTxOnly" presStyleLbl="node1" presStyleIdx="0" presStyleCnt="5">
        <dgm:presLayoutVars>
          <dgm:bulletEnabled val="1"/>
        </dgm:presLayoutVars>
      </dgm:prSet>
      <dgm:spPr/>
    </dgm:pt>
    <dgm:pt modelId="{11B65B15-5879-4D07-B058-73865DF47A4D}" type="pres">
      <dgm:prSet presAssocID="{F1AF42CB-B7CD-44C6-BA36-C9B0A3895076}" presName="parSpace" presStyleCnt="0"/>
      <dgm:spPr/>
    </dgm:pt>
    <dgm:pt modelId="{020FF1D1-03D8-4946-B2E5-6EFBDF914905}" type="pres">
      <dgm:prSet presAssocID="{493D6B4F-646E-4F5D-9501-BA62151D4D98}" presName="parTxOnly" presStyleLbl="node1" presStyleIdx="1" presStyleCnt="5">
        <dgm:presLayoutVars>
          <dgm:bulletEnabled val="1"/>
        </dgm:presLayoutVars>
      </dgm:prSet>
      <dgm:spPr/>
    </dgm:pt>
    <dgm:pt modelId="{B7DD9CDD-76C9-47E5-B973-27803506F66F}" type="pres">
      <dgm:prSet presAssocID="{D5D16EFF-04AC-48C6-88B7-57265801E901}" presName="parSpace" presStyleCnt="0"/>
      <dgm:spPr/>
    </dgm:pt>
    <dgm:pt modelId="{0309F54A-68FF-4763-B6FA-BF1CD03F2292}" type="pres">
      <dgm:prSet presAssocID="{B3664E14-B69C-42E4-9F93-52653F418BEA}" presName="parTxOnly" presStyleLbl="node1" presStyleIdx="2" presStyleCnt="5">
        <dgm:presLayoutVars>
          <dgm:bulletEnabled val="1"/>
        </dgm:presLayoutVars>
      </dgm:prSet>
      <dgm:spPr/>
    </dgm:pt>
    <dgm:pt modelId="{3D4F71CE-1844-4431-B93C-A17F4AEDFC70}" type="pres">
      <dgm:prSet presAssocID="{7BF3AA5C-F46B-47F7-A68F-92EBECAC8647}" presName="parSpace" presStyleCnt="0"/>
      <dgm:spPr/>
    </dgm:pt>
    <dgm:pt modelId="{3BE34E47-F9D0-4DE0-8D45-ADF70F2DEE5B}" type="pres">
      <dgm:prSet presAssocID="{CCE948B2-DD7C-4309-8EAB-FB3F567F6986}" presName="parTxOnly" presStyleLbl="node1" presStyleIdx="3" presStyleCnt="5">
        <dgm:presLayoutVars>
          <dgm:bulletEnabled val="1"/>
        </dgm:presLayoutVars>
      </dgm:prSet>
      <dgm:spPr/>
    </dgm:pt>
    <dgm:pt modelId="{DE928261-4ACC-4565-BC94-D46587FDE31B}" type="pres">
      <dgm:prSet presAssocID="{302E8347-AF57-4F9D-A0C5-3C616CFB5BDE}" presName="parSpace" presStyleCnt="0"/>
      <dgm:spPr/>
    </dgm:pt>
    <dgm:pt modelId="{7501872B-5B99-4927-AE48-C10D6067FE8B}" type="pres">
      <dgm:prSet presAssocID="{883DCF61-7AF8-4DA9-A2F3-1C2917FA2E12}" presName="parTxOnly" presStyleLbl="node1" presStyleIdx="4" presStyleCnt="5">
        <dgm:presLayoutVars>
          <dgm:bulletEnabled val="1"/>
        </dgm:presLayoutVars>
      </dgm:prSet>
      <dgm:spPr/>
    </dgm:pt>
  </dgm:ptLst>
  <dgm:cxnLst>
    <dgm:cxn modelId="{CD66B500-2779-4376-9C92-02F88DA43FC6}" srcId="{0A691605-A769-49DB-A9F9-32913955D838}" destId="{C172410A-181A-4931-822A-0947E080AD4B}" srcOrd="0" destOrd="0" parTransId="{8E8CECCE-21A7-4CF8-B2CB-61D1A58AC7F8}" sibTransId="{F1AF42CB-B7CD-44C6-BA36-C9B0A3895076}"/>
    <dgm:cxn modelId="{331A6315-A7D3-4EBA-B050-2416FE4C2DDE}" srcId="{0A691605-A769-49DB-A9F9-32913955D838}" destId="{493D6B4F-646E-4F5D-9501-BA62151D4D98}" srcOrd="1" destOrd="0" parTransId="{98D5ACA0-39A7-4B25-8CD4-805178144C52}" sibTransId="{D5D16EFF-04AC-48C6-88B7-57265801E901}"/>
    <dgm:cxn modelId="{40141E29-5C2C-4E0E-99BE-16C71110C911}" type="presOf" srcId="{C172410A-181A-4931-822A-0947E080AD4B}" destId="{2EB41CAE-B15F-490D-B550-647467A19598}" srcOrd="0" destOrd="0" presId="urn:microsoft.com/office/officeart/2005/8/layout/hChevron3"/>
    <dgm:cxn modelId="{05DABD5F-39BE-424F-97F1-451ED0DD0C1A}" srcId="{0A691605-A769-49DB-A9F9-32913955D838}" destId="{B3664E14-B69C-42E4-9F93-52653F418BEA}" srcOrd="2" destOrd="0" parTransId="{81291604-4262-438A-A816-1CCF9D5E5A9A}" sibTransId="{7BF3AA5C-F46B-47F7-A68F-92EBECAC8647}"/>
    <dgm:cxn modelId="{7B137467-5084-4986-A3A9-9AA121A8DF4C}" type="presOf" srcId="{CCE948B2-DD7C-4309-8EAB-FB3F567F6986}" destId="{3BE34E47-F9D0-4DE0-8D45-ADF70F2DEE5B}" srcOrd="0" destOrd="0" presId="urn:microsoft.com/office/officeart/2005/8/layout/hChevron3"/>
    <dgm:cxn modelId="{A520994A-57EC-42FA-9F97-2F2D65CD2829}" type="presOf" srcId="{B3664E14-B69C-42E4-9F93-52653F418BEA}" destId="{0309F54A-68FF-4763-B6FA-BF1CD03F2292}" srcOrd="0" destOrd="0" presId="urn:microsoft.com/office/officeart/2005/8/layout/hChevron3"/>
    <dgm:cxn modelId="{C2EE274D-EEFE-46EE-86C5-5701BA3C42E3}" srcId="{0A691605-A769-49DB-A9F9-32913955D838}" destId="{CCE948B2-DD7C-4309-8EAB-FB3F567F6986}" srcOrd="3" destOrd="0" parTransId="{CA776DFB-9842-4CD0-AE40-8CCD34B0EC1E}" sibTransId="{302E8347-AF57-4F9D-A0C5-3C616CFB5BDE}"/>
    <dgm:cxn modelId="{A239464F-B670-4963-B230-2E288F7AF2FF}" type="presOf" srcId="{883DCF61-7AF8-4DA9-A2F3-1C2917FA2E12}" destId="{7501872B-5B99-4927-AE48-C10D6067FE8B}" srcOrd="0" destOrd="0" presId="urn:microsoft.com/office/officeart/2005/8/layout/hChevron3"/>
    <dgm:cxn modelId="{10DAE174-058B-4BEA-80B6-3A80A4037A82}" type="presOf" srcId="{0A691605-A769-49DB-A9F9-32913955D838}" destId="{840A50FC-CA43-4CEC-8A57-5032AE5DDBE9}" srcOrd="0" destOrd="0" presId="urn:microsoft.com/office/officeart/2005/8/layout/hChevron3"/>
    <dgm:cxn modelId="{10E7FFD0-F856-4BE3-92AB-A13A9B7B2F6F}" type="presOf" srcId="{493D6B4F-646E-4F5D-9501-BA62151D4D98}" destId="{020FF1D1-03D8-4946-B2E5-6EFBDF914905}" srcOrd="0" destOrd="0" presId="urn:microsoft.com/office/officeart/2005/8/layout/hChevron3"/>
    <dgm:cxn modelId="{0C139FE3-0976-46EA-A114-B14EC4957D26}" srcId="{0A691605-A769-49DB-A9F9-32913955D838}" destId="{883DCF61-7AF8-4DA9-A2F3-1C2917FA2E12}" srcOrd="4" destOrd="0" parTransId="{31E344EF-7006-4631-B513-82E4D691E19B}" sibTransId="{1FF73C98-F494-4DB0-A5FF-BB955A800C53}"/>
    <dgm:cxn modelId="{3AD6D4C2-FDED-4AFE-B57E-CB1BCE3F8890}" type="presParOf" srcId="{840A50FC-CA43-4CEC-8A57-5032AE5DDBE9}" destId="{2EB41CAE-B15F-490D-B550-647467A19598}" srcOrd="0" destOrd="0" presId="urn:microsoft.com/office/officeart/2005/8/layout/hChevron3"/>
    <dgm:cxn modelId="{DE0894DD-AC99-413C-9098-766941E8C01C}" type="presParOf" srcId="{840A50FC-CA43-4CEC-8A57-5032AE5DDBE9}" destId="{11B65B15-5879-4D07-B058-73865DF47A4D}" srcOrd="1" destOrd="0" presId="urn:microsoft.com/office/officeart/2005/8/layout/hChevron3"/>
    <dgm:cxn modelId="{6410E4B1-E130-456C-9600-30F51F2D05E4}" type="presParOf" srcId="{840A50FC-CA43-4CEC-8A57-5032AE5DDBE9}" destId="{020FF1D1-03D8-4946-B2E5-6EFBDF914905}" srcOrd="2" destOrd="0" presId="urn:microsoft.com/office/officeart/2005/8/layout/hChevron3"/>
    <dgm:cxn modelId="{E84D6FF0-4725-4567-9E3D-C6D47581E91F}" type="presParOf" srcId="{840A50FC-CA43-4CEC-8A57-5032AE5DDBE9}" destId="{B7DD9CDD-76C9-47E5-B973-27803506F66F}" srcOrd="3" destOrd="0" presId="urn:microsoft.com/office/officeart/2005/8/layout/hChevron3"/>
    <dgm:cxn modelId="{9E9511B7-664B-421B-A954-57508E839BD7}" type="presParOf" srcId="{840A50FC-CA43-4CEC-8A57-5032AE5DDBE9}" destId="{0309F54A-68FF-4763-B6FA-BF1CD03F2292}" srcOrd="4" destOrd="0" presId="urn:microsoft.com/office/officeart/2005/8/layout/hChevron3"/>
    <dgm:cxn modelId="{5359BA0B-DBF6-413E-A989-572BF9A4475C}" type="presParOf" srcId="{840A50FC-CA43-4CEC-8A57-5032AE5DDBE9}" destId="{3D4F71CE-1844-4431-B93C-A17F4AEDFC70}" srcOrd="5" destOrd="0" presId="urn:microsoft.com/office/officeart/2005/8/layout/hChevron3"/>
    <dgm:cxn modelId="{20A93FB2-0DA6-472D-9DC3-8CC53D54C1C5}" type="presParOf" srcId="{840A50FC-CA43-4CEC-8A57-5032AE5DDBE9}" destId="{3BE34E47-F9D0-4DE0-8D45-ADF70F2DEE5B}" srcOrd="6" destOrd="0" presId="urn:microsoft.com/office/officeart/2005/8/layout/hChevron3"/>
    <dgm:cxn modelId="{707B6A1B-6BEA-449D-9D91-3C9DDFBE4BD3}" type="presParOf" srcId="{840A50FC-CA43-4CEC-8A57-5032AE5DDBE9}" destId="{DE928261-4ACC-4565-BC94-D46587FDE31B}" srcOrd="7" destOrd="0" presId="urn:microsoft.com/office/officeart/2005/8/layout/hChevron3"/>
    <dgm:cxn modelId="{541F6315-5F08-4D28-8EB5-E9774EA60EE9}" type="presParOf" srcId="{840A50FC-CA43-4CEC-8A57-5032AE5DDBE9}" destId="{7501872B-5B99-4927-AE48-C10D6067FE8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41CAE-B15F-490D-B550-647467A19598}">
      <dsp:nvSpPr>
        <dsp:cNvPr id="0" name=""/>
        <dsp:cNvSpPr/>
      </dsp:nvSpPr>
      <dsp:spPr>
        <a:xfrm>
          <a:off x="1404" y="1715964"/>
          <a:ext cx="2738902" cy="109556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SG" sz="1700" kern="1200" dirty="0"/>
            <a:t>Implement Spintronic MRAM</a:t>
          </a:r>
          <a:endParaRPr lang="en-GB" sz="1700" kern="1200" dirty="0"/>
        </a:p>
      </dsp:txBody>
      <dsp:txXfrm>
        <a:off x="1404" y="1715964"/>
        <a:ext cx="2465012" cy="1095560"/>
      </dsp:txXfrm>
    </dsp:sp>
    <dsp:sp modelId="{020FF1D1-03D8-4946-B2E5-6EFBDF914905}">
      <dsp:nvSpPr>
        <dsp:cNvPr id="0" name=""/>
        <dsp:cNvSpPr/>
      </dsp:nvSpPr>
      <dsp:spPr>
        <a:xfrm>
          <a:off x="2192526" y="1715964"/>
          <a:ext cx="2738902" cy="109556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SG" sz="1700" kern="1200" dirty="0"/>
            <a:t>MNIST Data Simulation &amp; Comparison</a:t>
          </a:r>
          <a:endParaRPr lang="en-GB" sz="1700" kern="1200" dirty="0"/>
        </a:p>
      </dsp:txBody>
      <dsp:txXfrm>
        <a:off x="2740306" y="1715964"/>
        <a:ext cx="1643342" cy="1095560"/>
      </dsp:txXfrm>
    </dsp:sp>
    <dsp:sp modelId="{0309F54A-68FF-4763-B6FA-BF1CD03F2292}">
      <dsp:nvSpPr>
        <dsp:cNvPr id="0" name=""/>
        <dsp:cNvSpPr/>
      </dsp:nvSpPr>
      <dsp:spPr>
        <a:xfrm>
          <a:off x="4383648" y="1715964"/>
          <a:ext cx="2738902" cy="1095560"/>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SG" sz="1700" kern="1200" dirty="0"/>
            <a:t>Develop a Single Simplified Spike-based Neuron Model</a:t>
          </a:r>
          <a:endParaRPr lang="en-GB" sz="1700" kern="1200" dirty="0"/>
        </a:p>
      </dsp:txBody>
      <dsp:txXfrm>
        <a:off x="4931428" y="1715964"/>
        <a:ext cx="1643342" cy="1095560"/>
      </dsp:txXfrm>
    </dsp:sp>
    <dsp:sp modelId="{3BE34E47-F9D0-4DE0-8D45-ADF70F2DEE5B}">
      <dsp:nvSpPr>
        <dsp:cNvPr id="0" name=""/>
        <dsp:cNvSpPr/>
      </dsp:nvSpPr>
      <dsp:spPr>
        <a:xfrm>
          <a:off x="6574770" y="1715964"/>
          <a:ext cx="2738902" cy="1095560"/>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SG" sz="1700" kern="1200" dirty="0"/>
            <a:t>Spike-based Neuron Model Scaling</a:t>
          </a:r>
          <a:endParaRPr lang="en-GB" sz="1700" kern="1200" dirty="0"/>
        </a:p>
      </dsp:txBody>
      <dsp:txXfrm>
        <a:off x="7122550" y="1715964"/>
        <a:ext cx="1643342" cy="1095560"/>
      </dsp:txXfrm>
    </dsp:sp>
    <dsp:sp modelId="{7501872B-5B99-4927-AE48-C10D6067FE8B}">
      <dsp:nvSpPr>
        <dsp:cNvPr id="0" name=""/>
        <dsp:cNvSpPr/>
      </dsp:nvSpPr>
      <dsp:spPr>
        <a:xfrm>
          <a:off x="8765892" y="1715964"/>
          <a:ext cx="2738902" cy="1095560"/>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SG" sz="1700" kern="1200" dirty="0"/>
            <a:t>Spike-based MNIST Data Simulation &amp; Comparison</a:t>
          </a:r>
          <a:endParaRPr lang="en-GB" sz="1700" kern="1200" dirty="0"/>
        </a:p>
      </dsp:txBody>
      <dsp:txXfrm>
        <a:off x="9313672" y="1715964"/>
        <a:ext cx="1643342" cy="109556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BA6F-76CB-4A16-B42A-ADBAE1EB9C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872FA6D-B3A5-43FB-B795-F3DF5A97A3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FBAB318-6FF7-4AC9-9C69-B8A9F56C52BE}"/>
              </a:ext>
            </a:extLst>
          </p:cNvPr>
          <p:cNvSpPr>
            <a:spLocks noGrp="1"/>
          </p:cNvSpPr>
          <p:nvPr>
            <p:ph type="dt" sz="half" idx="10"/>
          </p:nvPr>
        </p:nvSpPr>
        <p:spPr/>
        <p:txBody>
          <a:bodyPr/>
          <a:lstStyle/>
          <a:p>
            <a:fld id="{AF36E206-B707-46CA-906D-F7D33A90A657}" type="datetimeFigureOut">
              <a:rPr lang="en-GB" smtClean="0"/>
              <a:t>09/04/2020</a:t>
            </a:fld>
            <a:endParaRPr lang="en-GB"/>
          </a:p>
        </p:txBody>
      </p:sp>
      <p:sp>
        <p:nvSpPr>
          <p:cNvPr id="5" name="Footer Placeholder 4">
            <a:extLst>
              <a:ext uri="{FF2B5EF4-FFF2-40B4-BE49-F238E27FC236}">
                <a16:creationId xmlns:a16="http://schemas.microsoft.com/office/drawing/2014/main" id="{72B2A45B-E23F-4823-9202-4AEDE62A44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CB84AA-5652-4009-AB8A-B06387702EBB}"/>
              </a:ext>
            </a:extLst>
          </p:cNvPr>
          <p:cNvSpPr>
            <a:spLocks noGrp="1"/>
          </p:cNvSpPr>
          <p:nvPr>
            <p:ph type="sldNum" sz="quarter" idx="12"/>
          </p:nvPr>
        </p:nvSpPr>
        <p:spPr/>
        <p:txBody>
          <a:bodyPr/>
          <a:lstStyle/>
          <a:p>
            <a:fld id="{DCB3C201-A656-43D9-937E-7C73AC07AC4D}" type="slidenum">
              <a:rPr lang="en-GB" smtClean="0"/>
              <a:t>‹#›</a:t>
            </a:fld>
            <a:endParaRPr lang="en-GB"/>
          </a:p>
        </p:txBody>
      </p:sp>
    </p:spTree>
    <p:extLst>
      <p:ext uri="{BB962C8B-B14F-4D97-AF65-F5344CB8AC3E}">
        <p14:creationId xmlns:p14="http://schemas.microsoft.com/office/powerpoint/2010/main" val="3625256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41A95-14D1-4302-8819-DF09732A287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85769F-29A9-4FA0-9417-1E151FB677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E2E71B-BCA8-4853-91A6-4986FAA24046}"/>
              </a:ext>
            </a:extLst>
          </p:cNvPr>
          <p:cNvSpPr>
            <a:spLocks noGrp="1"/>
          </p:cNvSpPr>
          <p:nvPr>
            <p:ph type="dt" sz="half" idx="10"/>
          </p:nvPr>
        </p:nvSpPr>
        <p:spPr/>
        <p:txBody>
          <a:bodyPr/>
          <a:lstStyle/>
          <a:p>
            <a:fld id="{AF36E206-B707-46CA-906D-F7D33A90A657}" type="datetimeFigureOut">
              <a:rPr lang="en-GB" smtClean="0"/>
              <a:t>09/04/2020</a:t>
            </a:fld>
            <a:endParaRPr lang="en-GB"/>
          </a:p>
        </p:txBody>
      </p:sp>
      <p:sp>
        <p:nvSpPr>
          <p:cNvPr id="5" name="Footer Placeholder 4">
            <a:extLst>
              <a:ext uri="{FF2B5EF4-FFF2-40B4-BE49-F238E27FC236}">
                <a16:creationId xmlns:a16="http://schemas.microsoft.com/office/drawing/2014/main" id="{3DBB832A-EDBD-4A29-B941-01DB47A8DA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0803D8-9EDE-49FF-B110-78D573FB7369}"/>
              </a:ext>
            </a:extLst>
          </p:cNvPr>
          <p:cNvSpPr>
            <a:spLocks noGrp="1"/>
          </p:cNvSpPr>
          <p:nvPr>
            <p:ph type="sldNum" sz="quarter" idx="12"/>
          </p:nvPr>
        </p:nvSpPr>
        <p:spPr/>
        <p:txBody>
          <a:bodyPr/>
          <a:lstStyle/>
          <a:p>
            <a:fld id="{DCB3C201-A656-43D9-937E-7C73AC07AC4D}" type="slidenum">
              <a:rPr lang="en-GB" smtClean="0"/>
              <a:t>‹#›</a:t>
            </a:fld>
            <a:endParaRPr lang="en-GB"/>
          </a:p>
        </p:txBody>
      </p:sp>
    </p:spTree>
    <p:extLst>
      <p:ext uri="{BB962C8B-B14F-4D97-AF65-F5344CB8AC3E}">
        <p14:creationId xmlns:p14="http://schemas.microsoft.com/office/powerpoint/2010/main" val="54121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C9526-995A-4159-A632-0087454328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E64E367-0485-48F1-BEF4-7C1920284B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533D18-A423-435D-9BDC-B65088E06DD6}"/>
              </a:ext>
            </a:extLst>
          </p:cNvPr>
          <p:cNvSpPr>
            <a:spLocks noGrp="1"/>
          </p:cNvSpPr>
          <p:nvPr>
            <p:ph type="dt" sz="half" idx="10"/>
          </p:nvPr>
        </p:nvSpPr>
        <p:spPr/>
        <p:txBody>
          <a:bodyPr/>
          <a:lstStyle/>
          <a:p>
            <a:fld id="{AF36E206-B707-46CA-906D-F7D33A90A657}" type="datetimeFigureOut">
              <a:rPr lang="en-GB" smtClean="0"/>
              <a:t>09/04/2020</a:t>
            </a:fld>
            <a:endParaRPr lang="en-GB"/>
          </a:p>
        </p:txBody>
      </p:sp>
      <p:sp>
        <p:nvSpPr>
          <p:cNvPr id="5" name="Footer Placeholder 4">
            <a:extLst>
              <a:ext uri="{FF2B5EF4-FFF2-40B4-BE49-F238E27FC236}">
                <a16:creationId xmlns:a16="http://schemas.microsoft.com/office/drawing/2014/main" id="{D7AA9EDA-5AFD-4E30-80D6-35401ECB49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AD864F7-20C0-4C83-9784-3E3CAEC76697}"/>
              </a:ext>
            </a:extLst>
          </p:cNvPr>
          <p:cNvSpPr>
            <a:spLocks noGrp="1"/>
          </p:cNvSpPr>
          <p:nvPr>
            <p:ph type="sldNum" sz="quarter" idx="12"/>
          </p:nvPr>
        </p:nvSpPr>
        <p:spPr/>
        <p:txBody>
          <a:bodyPr/>
          <a:lstStyle/>
          <a:p>
            <a:fld id="{DCB3C201-A656-43D9-937E-7C73AC07AC4D}" type="slidenum">
              <a:rPr lang="en-GB" smtClean="0"/>
              <a:t>‹#›</a:t>
            </a:fld>
            <a:endParaRPr lang="en-GB"/>
          </a:p>
        </p:txBody>
      </p:sp>
    </p:spTree>
    <p:extLst>
      <p:ext uri="{BB962C8B-B14F-4D97-AF65-F5344CB8AC3E}">
        <p14:creationId xmlns:p14="http://schemas.microsoft.com/office/powerpoint/2010/main" val="104162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3C8B-48A8-4519-9BD7-64C53F8FC7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85F1AD7-B1C5-4CE6-B3D8-62A2AFDF62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1E6081-5EA1-4948-88EF-3A69C5D70D0D}"/>
              </a:ext>
            </a:extLst>
          </p:cNvPr>
          <p:cNvSpPr>
            <a:spLocks noGrp="1"/>
          </p:cNvSpPr>
          <p:nvPr>
            <p:ph type="dt" sz="half" idx="10"/>
          </p:nvPr>
        </p:nvSpPr>
        <p:spPr/>
        <p:txBody>
          <a:bodyPr/>
          <a:lstStyle/>
          <a:p>
            <a:fld id="{AF36E206-B707-46CA-906D-F7D33A90A657}" type="datetimeFigureOut">
              <a:rPr lang="en-GB" smtClean="0"/>
              <a:t>09/04/2020</a:t>
            </a:fld>
            <a:endParaRPr lang="en-GB"/>
          </a:p>
        </p:txBody>
      </p:sp>
      <p:sp>
        <p:nvSpPr>
          <p:cNvPr id="5" name="Footer Placeholder 4">
            <a:extLst>
              <a:ext uri="{FF2B5EF4-FFF2-40B4-BE49-F238E27FC236}">
                <a16:creationId xmlns:a16="http://schemas.microsoft.com/office/drawing/2014/main" id="{600B811B-E976-4845-84F7-0DCE325FE8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A58457-9012-4AD3-AD16-2F2B4A611CB2}"/>
              </a:ext>
            </a:extLst>
          </p:cNvPr>
          <p:cNvSpPr>
            <a:spLocks noGrp="1"/>
          </p:cNvSpPr>
          <p:nvPr>
            <p:ph type="sldNum" sz="quarter" idx="12"/>
          </p:nvPr>
        </p:nvSpPr>
        <p:spPr/>
        <p:txBody>
          <a:bodyPr/>
          <a:lstStyle/>
          <a:p>
            <a:fld id="{DCB3C201-A656-43D9-937E-7C73AC07AC4D}" type="slidenum">
              <a:rPr lang="en-GB" smtClean="0"/>
              <a:t>‹#›</a:t>
            </a:fld>
            <a:endParaRPr lang="en-GB"/>
          </a:p>
        </p:txBody>
      </p:sp>
    </p:spTree>
    <p:extLst>
      <p:ext uri="{BB962C8B-B14F-4D97-AF65-F5344CB8AC3E}">
        <p14:creationId xmlns:p14="http://schemas.microsoft.com/office/powerpoint/2010/main" val="42077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2D69-86B3-4F0C-817E-198C437060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7207FD-80AF-445C-8BF7-F4C7AA4E2D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A91B34-BBA7-4172-96D5-B00456273FDE}"/>
              </a:ext>
            </a:extLst>
          </p:cNvPr>
          <p:cNvSpPr>
            <a:spLocks noGrp="1"/>
          </p:cNvSpPr>
          <p:nvPr>
            <p:ph type="dt" sz="half" idx="10"/>
          </p:nvPr>
        </p:nvSpPr>
        <p:spPr/>
        <p:txBody>
          <a:bodyPr/>
          <a:lstStyle/>
          <a:p>
            <a:fld id="{AF36E206-B707-46CA-906D-F7D33A90A657}" type="datetimeFigureOut">
              <a:rPr lang="en-GB" smtClean="0"/>
              <a:t>09/04/2020</a:t>
            </a:fld>
            <a:endParaRPr lang="en-GB"/>
          </a:p>
        </p:txBody>
      </p:sp>
      <p:sp>
        <p:nvSpPr>
          <p:cNvPr id="5" name="Footer Placeholder 4">
            <a:extLst>
              <a:ext uri="{FF2B5EF4-FFF2-40B4-BE49-F238E27FC236}">
                <a16:creationId xmlns:a16="http://schemas.microsoft.com/office/drawing/2014/main" id="{DC730FD1-ED6A-4EEE-93AC-723A93256F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AA0656-606F-48BC-BE93-DD905059AD6E}"/>
              </a:ext>
            </a:extLst>
          </p:cNvPr>
          <p:cNvSpPr>
            <a:spLocks noGrp="1"/>
          </p:cNvSpPr>
          <p:nvPr>
            <p:ph type="sldNum" sz="quarter" idx="12"/>
          </p:nvPr>
        </p:nvSpPr>
        <p:spPr/>
        <p:txBody>
          <a:bodyPr/>
          <a:lstStyle/>
          <a:p>
            <a:fld id="{DCB3C201-A656-43D9-937E-7C73AC07AC4D}" type="slidenum">
              <a:rPr lang="en-GB" smtClean="0"/>
              <a:t>‹#›</a:t>
            </a:fld>
            <a:endParaRPr lang="en-GB"/>
          </a:p>
        </p:txBody>
      </p:sp>
    </p:spTree>
    <p:extLst>
      <p:ext uri="{BB962C8B-B14F-4D97-AF65-F5344CB8AC3E}">
        <p14:creationId xmlns:p14="http://schemas.microsoft.com/office/powerpoint/2010/main" val="73186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4F87-C6DC-4564-9783-E3F8CA4CE4C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BE22E2-0B4D-4258-8607-3875C70054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71A2CD-FBDD-4470-8535-CF955FD199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E8A7E90-0A08-4726-9FB3-F83539106A43}"/>
              </a:ext>
            </a:extLst>
          </p:cNvPr>
          <p:cNvSpPr>
            <a:spLocks noGrp="1"/>
          </p:cNvSpPr>
          <p:nvPr>
            <p:ph type="dt" sz="half" idx="10"/>
          </p:nvPr>
        </p:nvSpPr>
        <p:spPr/>
        <p:txBody>
          <a:bodyPr/>
          <a:lstStyle/>
          <a:p>
            <a:fld id="{AF36E206-B707-46CA-906D-F7D33A90A657}" type="datetimeFigureOut">
              <a:rPr lang="en-GB" smtClean="0"/>
              <a:t>09/04/2020</a:t>
            </a:fld>
            <a:endParaRPr lang="en-GB"/>
          </a:p>
        </p:txBody>
      </p:sp>
      <p:sp>
        <p:nvSpPr>
          <p:cNvPr id="6" name="Footer Placeholder 5">
            <a:extLst>
              <a:ext uri="{FF2B5EF4-FFF2-40B4-BE49-F238E27FC236}">
                <a16:creationId xmlns:a16="http://schemas.microsoft.com/office/drawing/2014/main" id="{EDB43F94-4AE6-461B-BE65-B9C9DAC258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1E2673-F36F-4E09-88BF-A9B15A9A332A}"/>
              </a:ext>
            </a:extLst>
          </p:cNvPr>
          <p:cNvSpPr>
            <a:spLocks noGrp="1"/>
          </p:cNvSpPr>
          <p:nvPr>
            <p:ph type="sldNum" sz="quarter" idx="12"/>
          </p:nvPr>
        </p:nvSpPr>
        <p:spPr/>
        <p:txBody>
          <a:bodyPr/>
          <a:lstStyle/>
          <a:p>
            <a:fld id="{DCB3C201-A656-43D9-937E-7C73AC07AC4D}" type="slidenum">
              <a:rPr lang="en-GB" smtClean="0"/>
              <a:t>‹#›</a:t>
            </a:fld>
            <a:endParaRPr lang="en-GB"/>
          </a:p>
        </p:txBody>
      </p:sp>
    </p:spTree>
    <p:extLst>
      <p:ext uri="{BB962C8B-B14F-4D97-AF65-F5344CB8AC3E}">
        <p14:creationId xmlns:p14="http://schemas.microsoft.com/office/powerpoint/2010/main" val="384642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5B83F-8460-416D-8130-321F4A6B6FE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C9CA62C-D8FE-4C6F-9616-5219BFB134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64A4A0-7F59-46C9-9C07-3483E8BDE6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B73FB2-F86D-4EAF-86A0-C2FC7A27A7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24CD8C-740F-4343-A464-74BDC44A70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7FCCA2-45EE-4956-B129-F597CD212A98}"/>
              </a:ext>
            </a:extLst>
          </p:cNvPr>
          <p:cNvSpPr>
            <a:spLocks noGrp="1"/>
          </p:cNvSpPr>
          <p:nvPr>
            <p:ph type="dt" sz="half" idx="10"/>
          </p:nvPr>
        </p:nvSpPr>
        <p:spPr/>
        <p:txBody>
          <a:bodyPr/>
          <a:lstStyle/>
          <a:p>
            <a:fld id="{AF36E206-B707-46CA-906D-F7D33A90A657}" type="datetimeFigureOut">
              <a:rPr lang="en-GB" smtClean="0"/>
              <a:t>09/04/2020</a:t>
            </a:fld>
            <a:endParaRPr lang="en-GB"/>
          </a:p>
        </p:txBody>
      </p:sp>
      <p:sp>
        <p:nvSpPr>
          <p:cNvPr id="8" name="Footer Placeholder 7">
            <a:extLst>
              <a:ext uri="{FF2B5EF4-FFF2-40B4-BE49-F238E27FC236}">
                <a16:creationId xmlns:a16="http://schemas.microsoft.com/office/drawing/2014/main" id="{CB8BD93B-9405-43C1-B7CB-D1FD98C765D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03975E9-EC04-4585-AA80-A13A4D32774C}"/>
              </a:ext>
            </a:extLst>
          </p:cNvPr>
          <p:cNvSpPr>
            <a:spLocks noGrp="1"/>
          </p:cNvSpPr>
          <p:nvPr>
            <p:ph type="sldNum" sz="quarter" idx="12"/>
          </p:nvPr>
        </p:nvSpPr>
        <p:spPr/>
        <p:txBody>
          <a:bodyPr/>
          <a:lstStyle/>
          <a:p>
            <a:fld id="{DCB3C201-A656-43D9-937E-7C73AC07AC4D}" type="slidenum">
              <a:rPr lang="en-GB" smtClean="0"/>
              <a:t>‹#›</a:t>
            </a:fld>
            <a:endParaRPr lang="en-GB"/>
          </a:p>
        </p:txBody>
      </p:sp>
    </p:spTree>
    <p:extLst>
      <p:ext uri="{BB962C8B-B14F-4D97-AF65-F5344CB8AC3E}">
        <p14:creationId xmlns:p14="http://schemas.microsoft.com/office/powerpoint/2010/main" val="73051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5FC97-3E80-4790-BB67-3E58D16DEE1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AEF03F4-6F47-48E9-864C-297434175F3E}"/>
              </a:ext>
            </a:extLst>
          </p:cNvPr>
          <p:cNvSpPr>
            <a:spLocks noGrp="1"/>
          </p:cNvSpPr>
          <p:nvPr>
            <p:ph type="dt" sz="half" idx="10"/>
          </p:nvPr>
        </p:nvSpPr>
        <p:spPr/>
        <p:txBody>
          <a:bodyPr/>
          <a:lstStyle/>
          <a:p>
            <a:fld id="{AF36E206-B707-46CA-906D-F7D33A90A657}" type="datetimeFigureOut">
              <a:rPr lang="en-GB" smtClean="0"/>
              <a:t>09/04/2020</a:t>
            </a:fld>
            <a:endParaRPr lang="en-GB"/>
          </a:p>
        </p:txBody>
      </p:sp>
      <p:sp>
        <p:nvSpPr>
          <p:cNvPr id="4" name="Footer Placeholder 3">
            <a:extLst>
              <a:ext uri="{FF2B5EF4-FFF2-40B4-BE49-F238E27FC236}">
                <a16:creationId xmlns:a16="http://schemas.microsoft.com/office/drawing/2014/main" id="{06953CA3-CA82-4044-BF70-C3F03C5F1D9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E5CFC1-183B-4F0C-BAC3-21C9F706FDBF}"/>
              </a:ext>
            </a:extLst>
          </p:cNvPr>
          <p:cNvSpPr>
            <a:spLocks noGrp="1"/>
          </p:cNvSpPr>
          <p:nvPr>
            <p:ph type="sldNum" sz="quarter" idx="12"/>
          </p:nvPr>
        </p:nvSpPr>
        <p:spPr/>
        <p:txBody>
          <a:bodyPr/>
          <a:lstStyle/>
          <a:p>
            <a:fld id="{DCB3C201-A656-43D9-937E-7C73AC07AC4D}" type="slidenum">
              <a:rPr lang="en-GB" smtClean="0"/>
              <a:t>‹#›</a:t>
            </a:fld>
            <a:endParaRPr lang="en-GB"/>
          </a:p>
        </p:txBody>
      </p:sp>
    </p:spTree>
    <p:extLst>
      <p:ext uri="{BB962C8B-B14F-4D97-AF65-F5344CB8AC3E}">
        <p14:creationId xmlns:p14="http://schemas.microsoft.com/office/powerpoint/2010/main" val="3220170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2F158A-4EEB-4EA2-8697-AA894D76605B}"/>
              </a:ext>
            </a:extLst>
          </p:cNvPr>
          <p:cNvSpPr>
            <a:spLocks noGrp="1"/>
          </p:cNvSpPr>
          <p:nvPr>
            <p:ph type="dt" sz="half" idx="10"/>
          </p:nvPr>
        </p:nvSpPr>
        <p:spPr/>
        <p:txBody>
          <a:bodyPr/>
          <a:lstStyle/>
          <a:p>
            <a:fld id="{AF36E206-B707-46CA-906D-F7D33A90A657}" type="datetimeFigureOut">
              <a:rPr lang="en-GB" smtClean="0"/>
              <a:t>09/04/2020</a:t>
            </a:fld>
            <a:endParaRPr lang="en-GB"/>
          </a:p>
        </p:txBody>
      </p:sp>
      <p:sp>
        <p:nvSpPr>
          <p:cNvPr id="3" name="Footer Placeholder 2">
            <a:extLst>
              <a:ext uri="{FF2B5EF4-FFF2-40B4-BE49-F238E27FC236}">
                <a16:creationId xmlns:a16="http://schemas.microsoft.com/office/drawing/2014/main" id="{70DD424A-6C80-402B-82EE-1EACD2C3975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785FE75-F44E-4FC7-AFEB-806A1F5AE79A}"/>
              </a:ext>
            </a:extLst>
          </p:cNvPr>
          <p:cNvSpPr>
            <a:spLocks noGrp="1"/>
          </p:cNvSpPr>
          <p:nvPr>
            <p:ph type="sldNum" sz="quarter" idx="12"/>
          </p:nvPr>
        </p:nvSpPr>
        <p:spPr/>
        <p:txBody>
          <a:bodyPr/>
          <a:lstStyle/>
          <a:p>
            <a:fld id="{DCB3C201-A656-43D9-937E-7C73AC07AC4D}" type="slidenum">
              <a:rPr lang="en-GB" smtClean="0"/>
              <a:t>‹#›</a:t>
            </a:fld>
            <a:endParaRPr lang="en-GB"/>
          </a:p>
        </p:txBody>
      </p:sp>
    </p:spTree>
    <p:extLst>
      <p:ext uri="{BB962C8B-B14F-4D97-AF65-F5344CB8AC3E}">
        <p14:creationId xmlns:p14="http://schemas.microsoft.com/office/powerpoint/2010/main" val="2369520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EF54-1DFD-4D5C-95C8-DC9FD4503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7FB83D2-4198-4199-B881-35EF8D5EE7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31FA150-B8E4-4843-8C7D-78CA8638FA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6C0E4C-A777-4E65-B0C5-905EB6360665}"/>
              </a:ext>
            </a:extLst>
          </p:cNvPr>
          <p:cNvSpPr>
            <a:spLocks noGrp="1"/>
          </p:cNvSpPr>
          <p:nvPr>
            <p:ph type="dt" sz="half" idx="10"/>
          </p:nvPr>
        </p:nvSpPr>
        <p:spPr/>
        <p:txBody>
          <a:bodyPr/>
          <a:lstStyle/>
          <a:p>
            <a:fld id="{AF36E206-B707-46CA-906D-F7D33A90A657}" type="datetimeFigureOut">
              <a:rPr lang="en-GB" smtClean="0"/>
              <a:t>09/04/2020</a:t>
            </a:fld>
            <a:endParaRPr lang="en-GB"/>
          </a:p>
        </p:txBody>
      </p:sp>
      <p:sp>
        <p:nvSpPr>
          <p:cNvPr id="6" name="Footer Placeholder 5">
            <a:extLst>
              <a:ext uri="{FF2B5EF4-FFF2-40B4-BE49-F238E27FC236}">
                <a16:creationId xmlns:a16="http://schemas.microsoft.com/office/drawing/2014/main" id="{4A52F484-7417-4105-A0DE-26406B2F92A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D80E11-6AC9-4C5A-9040-2D8DDADCE828}"/>
              </a:ext>
            </a:extLst>
          </p:cNvPr>
          <p:cNvSpPr>
            <a:spLocks noGrp="1"/>
          </p:cNvSpPr>
          <p:nvPr>
            <p:ph type="sldNum" sz="quarter" idx="12"/>
          </p:nvPr>
        </p:nvSpPr>
        <p:spPr/>
        <p:txBody>
          <a:bodyPr/>
          <a:lstStyle/>
          <a:p>
            <a:fld id="{DCB3C201-A656-43D9-937E-7C73AC07AC4D}" type="slidenum">
              <a:rPr lang="en-GB" smtClean="0"/>
              <a:t>‹#›</a:t>
            </a:fld>
            <a:endParaRPr lang="en-GB"/>
          </a:p>
        </p:txBody>
      </p:sp>
    </p:spTree>
    <p:extLst>
      <p:ext uri="{BB962C8B-B14F-4D97-AF65-F5344CB8AC3E}">
        <p14:creationId xmlns:p14="http://schemas.microsoft.com/office/powerpoint/2010/main" val="795105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7155F-C4D0-4B6F-A6C3-8545FDED95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29EEAB9-8293-4058-A217-70AEC7116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565ECF9-AC6A-4AA5-93A8-D54355BD7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F8327A-5DA4-4790-90DC-C75896893514}"/>
              </a:ext>
            </a:extLst>
          </p:cNvPr>
          <p:cNvSpPr>
            <a:spLocks noGrp="1"/>
          </p:cNvSpPr>
          <p:nvPr>
            <p:ph type="dt" sz="half" idx="10"/>
          </p:nvPr>
        </p:nvSpPr>
        <p:spPr/>
        <p:txBody>
          <a:bodyPr/>
          <a:lstStyle/>
          <a:p>
            <a:fld id="{AF36E206-B707-46CA-906D-F7D33A90A657}" type="datetimeFigureOut">
              <a:rPr lang="en-GB" smtClean="0"/>
              <a:t>09/04/2020</a:t>
            </a:fld>
            <a:endParaRPr lang="en-GB"/>
          </a:p>
        </p:txBody>
      </p:sp>
      <p:sp>
        <p:nvSpPr>
          <p:cNvPr id="6" name="Footer Placeholder 5">
            <a:extLst>
              <a:ext uri="{FF2B5EF4-FFF2-40B4-BE49-F238E27FC236}">
                <a16:creationId xmlns:a16="http://schemas.microsoft.com/office/drawing/2014/main" id="{9BA161C8-31FF-4C3B-9E24-BA5A026540B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C05248-15BD-44BE-960E-DAD2B2FAA08C}"/>
              </a:ext>
            </a:extLst>
          </p:cNvPr>
          <p:cNvSpPr>
            <a:spLocks noGrp="1"/>
          </p:cNvSpPr>
          <p:nvPr>
            <p:ph type="sldNum" sz="quarter" idx="12"/>
          </p:nvPr>
        </p:nvSpPr>
        <p:spPr/>
        <p:txBody>
          <a:bodyPr/>
          <a:lstStyle/>
          <a:p>
            <a:fld id="{DCB3C201-A656-43D9-937E-7C73AC07AC4D}" type="slidenum">
              <a:rPr lang="en-GB" smtClean="0"/>
              <a:t>‹#›</a:t>
            </a:fld>
            <a:endParaRPr lang="en-GB"/>
          </a:p>
        </p:txBody>
      </p:sp>
    </p:spTree>
    <p:extLst>
      <p:ext uri="{BB962C8B-B14F-4D97-AF65-F5344CB8AC3E}">
        <p14:creationId xmlns:p14="http://schemas.microsoft.com/office/powerpoint/2010/main" val="2402266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D3E5AC-394B-49DB-9C28-1F7E63408C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66E571-D99A-4AC8-8921-253729D762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065805-7CCA-45B4-8B8F-A14394E2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6E206-B707-46CA-906D-F7D33A90A657}" type="datetimeFigureOut">
              <a:rPr lang="en-GB" smtClean="0"/>
              <a:t>09/04/2020</a:t>
            </a:fld>
            <a:endParaRPr lang="en-GB"/>
          </a:p>
        </p:txBody>
      </p:sp>
      <p:sp>
        <p:nvSpPr>
          <p:cNvPr id="5" name="Footer Placeholder 4">
            <a:extLst>
              <a:ext uri="{FF2B5EF4-FFF2-40B4-BE49-F238E27FC236}">
                <a16:creationId xmlns:a16="http://schemas.microsoft.com/office/drawing/2014/main" id="{9144BCCA-8C75-4D62-9423-72786888FD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D03296F-2B13-4479-9A49-7892CD9EB9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3C201-A656-43D9-937E-7C73AC07AC4D}" type="slidenum">
              <a:rPr lang="en-GB" smtClean="0"/>
              <a:t>‹#›</a:t>
            </a:fld>
            <a:endParaRPr lang="en-GB"/>
          </a:p>
        </p:txBody>
      </p:sp>
    </p:spTree>
    <p:extLst>
      <p:ext uri="{BB962C8B-B14F-4D97-AF65-F5344CB8AC3E}">
        <p14:creationId xmlns:p14="http://schemas.microsoft.com/office/powerpoint/2010/main" val="3732046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gi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0.png"/></Relationships>
</file>

<file path=ppt/slides/_rels/slide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99BCA-1621-4827-B8D9-D51B83C57E62}"/>
              </a:ext>
            </a:extLst>
          </p:cNvPr>
          <p:cNvSpPr>
            <a:spLocks noGrp="1"/>
          </p:cNvSpPr>
          <p:nvPr>
            <p:ph type="ctrTitle"/>
          </p:nvPr>
        </p:nvSpPr>
        <p:spPr>
          <a:xfrm>
            <a:off x="1524000" y="1122363"/>
            <a:ext cx="9144000" cy="3483193"/>
          </a:xfrm>
        </p:spPr>
        <p:txBody>
          <a:bodyPr>
            <a:normAutofit/>
          </a:bodyPr>
          <a:lstStyle/>
          <a:p>
            <a:r>
              <a:rPr lang="en-SG" dirty="0"/>
              <a:t>Spin-based Neuromorphic Computing</a:t>
            </a:r>
            <a:br>
              <a:rPr lang="en-SG" dirty="0"/>
            </a:br>
            <a:br>
              <a:rPr lang="en-SG" dirty="0"/>
            </a:br>
            <a:r>
              <a:rPr lang="en-SG" sz="4400" dirty="0"/>
              <a:t>(Simulation)</a:t>
            </a:r>
            <a:endParaRPr lang="en-GB" sz="4400" dirty="0"/>
          </a:p>
        </p:txBody>
      </p:sp>
      <p:sp>
        <p:nvSpPr>
          <p:cNvPr id="3" name="Subtitle 2">
            <a:extLst>
              <a:ext uri="{FF2B5EF4-FFF2-40B4-BE49-F238E27FC236}">
                <a16:creationId xmlns:a16="http://schemas.microsoft.com/office/drawing/2014/main" id="{42DCD7B9-B18C-4F48-A61A-56CAA33C477F}"/>
              </a:ext>
            </a:extLst>
          </p:cNvPr>
          <p:cNvSpPr>
            <a:spLocks noGrp="1"/>
          </p:cNvSpPr>
          <p:nvPr>
            <p:ph type="subTitle" idx="1"/>
          </p:nvPr>
        </p:nvSpPr>
        <p:spPr>
          <a:xfrm>
            <a:off x="1524000" y="5469622"/>
            <a:ext cx="9144000" cy="383796"/>
          </a:xfrm>
        </p:spPr>
        <p:txBody>
          <a:bodyPr>
            <a:normAutofit fontScale="92500" lnSpcReduction="10000"/>
          </a:bodyPr>
          <a:lstStyle/>
          <a:p>
            <a:r>
              <a:rPr lang="en-SG" dirty="0"/>
              <a:t>Chong Tian En</a:t>
            </a:r>
            <a:endParaRPr lang="en-GB" dirty="0"/>
          </a:p>
        </p:txBody>
      </p:sp>
    </p:spTree>
    <p:extLst>
      <p:ext uri="{BB962C8B-B14F-4D97-AF65-F5344CB8AC3E}">
        <p14:creationId xmlns:p14="http://schemas.microsoft.com/office/powerpoint/2010/main" val="133300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8361-3A1F-443F-BC4B-21884581200E}"/>
              </a:ext>
            </a:extLst>
          </p:cNvPr>
          <p:cNvSpPr>
            <a:spLocks noGrp="1"/>
          </p:cNvSpPr>
          <p:nvPr>
            <p:ph type="title"/>
          </p:nvPr>
        </p:nvSpPr>
        <p:spPr/>
        <p:txBody>
          <a:bodyPr/>
          <a:lstStyle/>
          <a:p>
            <a:r>
              <a:rPr lang="en-SG" dirty="0"/>
              <a:t>Neural Network</a:t>
            </a:r>
            <a:endParaRPr lang="en-GB" dirty="0"/>
          </a:p>
        </p:txBody>
      </p:sp>
      <p:pic>
        <p:nvPicPr>
          <p:cNvPr id="5" name="Content Placeholder 4">
            <a:extLst>
              <a:ext uri="{FF2B5EF4-FFF2-40B4-BE49-F238E27FC236}">
                <a16:creationId xmlns:a16="http://schemas.microsoft.com/office/drawing/2014/main" id="{C30AF54C-98DC-44A9-BA50-B6BAD073E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930" y="1825625"/>
            <a:ext cx="6962140" cy="4351338"/>
          </a:xfrm>
        </p:spPr>
      </p:pic>
      <p:sp>
        <p:nvSpPr>
          <p:cNvPr id="3" name="Rectangle 2">
            <a:extLst>
              <a:ext uri="{FF2B5EF4-FFF2-40B4-BE49-F238E27FC236}">
                <a16:creationId xmlns:a16="http://schemas.microsoft.com/office/drawing/2014/main" id="{108CDB70-8D5C-4997-B5E3-3409A2872234}"/>
              </a:ext>
            </a:extLst>
          </p:cNvPr>
          <p:cNvSpPr/>
          <p:nvPr/>
        </p:nvSpPr>
        <p:spPr>
          <a:xfrm>
            <a:off x="3829050" y="1504950"/>
            <a:ext cx="2266950" cy="498792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B8A96F-1443-4C1F-AACF-4C8D4FE31592}"/>
                  </a:ext>
                </a:extLst>
              </p:cNvPr>
              <p:cNvSpPr txBox="1"/>
              <p:nvPr/>
            </p:nvSpPr>
            <p:spPr>
              <a:xfrm>
                <a:off x="8115300" y="5484465"/>
                <a:ext cx="4076700" cy="1384995"/>
              </a:xfrm>
              <a:prstGeom prst="rect">
                <a:avLst/>
              </a:prstGeom>
              <a:noFill/>
            </p:spPr>
            <p:txBody>
              <a:bodyPr wrap="square" rtlCol="0">
                <a:spAutoFit/>
              </a:bodyPr>
              <a:lstStyle/>
              <a:p>
                <a14:m>
                  <m:oMath xmlns:m="http://schemas.openxmlformats.org/officeDocument/2006/math">
                    <m:r>
                      <a:rPr lang="en-SG" sz="2800" b="0" i="1" smtClean="0">
                        <a:latin typeface="Cambria Math" panose="02040503050406030204" pitchFamily="18" charset="0"/>
                      </a:rPr>
                      <m:t>5×2</m:t>
                    </m:r>
                  </m:oMath>
                </a14:m>
                <a:r>
                  <a:rPr lang="en-SG" sz="2800" dirty="0"/>
                  <a:t> synapses in 1</a:t>
                </a:r>
                <a:r>
                  <a:rPr lang="en-SG" sz="2800" baseline="30000" dirty="0"/>
                  <a:t>st</a:t>
                </a:r>
                <a:r>
                  <a:rPr lang="en-SG" sz="2800" dirty="0"/>
                  <a:t> layer</a:t>
                </a:r>
              </a:p>
              <a:p>
                <a:r>
                  <a:rPr lang="en-SG" sz="2800" dirty="0"/>
                  <a:t> </a:t>
                </a:r>
                <a14:m>
                  <m:oMath xmlns:m="http://schemas.openxmlformats.org/officeDocument/2006/math">
                    <m:r>
                      <a:rPr lang="en-SG" sz="2800" i="1">
                        <a:latin typeface="Cambria Math" panose="02040503050406030204" pitchFamily="18" charset="0"/>
                        <a:ea typeface="Cambria Math" panose="02040503050406030204" pitchFamily="18" charset="0"/>
                      </a:rPr>
                      <m:t>→</m:t>
                    </m:r>
                  </m:oMath>
                </a14:m>
                <a:r>
                  <a:rPr lang="en-SG" sz="2800" dirty="0"/>
                  <a:t>  1 step needed</a:t>
                </a:r>
              </a:p>
              <a:p>
                <a14:m>
                  <m:oMath xmlns:m="http://schemas.openxmlformats.org/officeDocument/2006/math">
                    <m:r>
                      <a:rPr lang="en-SG" sz="2800" b="0" i="1" smtClean="0">
                        <a:latin typeface="Cambria Math" panose="02040503050406030204" pitchFamily="18" charset="0"/>
                      </a:rPr>
                      <m:t>𝑚</m:t>
                    </m:r>
                    <m:r>
                      <a:rPr lang="en-SG" sz="2800" b="0" i="1" smtClean="0">
                        <a:latin typeface="Cambria Math" panose="02040503050406030204" pitchFamily="18" charset="0"/>
                      </a:rPr>
                      <m:t>×</m:t>
                    </m:r>
                    <m:r>
                      <a:rPr lang="en-SG" sz="2800" b="0" i="1" smtClean="0">
                        <a:latin typeface="Cambria Math" panose="02040503050406030204" pitchFamily="18" charset="0"/>
                      </a:rPr>
                      <m:t>𝑛</m:t>
                    </m:r>
                  </m:oMath>
                </a14:m>
                <a:r>
                  <a:rPr lang="en-SG" sz="2800" dirty="0"/>
                  <a:t> synapses  </a:t>
                </a:r>
                <a14:m>
                  <m:oMath xmlns:m="http://schemas.openxmlformats.org/officeDocument/2006/math">
                    <m:r>
                      <a:rPr lang="en-SG" sz="2800" i="1">
                        <a:latin typeface="Cambria Math" panose="02040503050406030204" pitchFamily="18" charset="0"/>
                        <a:ea typeface="Cambria Math" panose="02040503050406030204" pitchFamily="18" charset="0"/>
                      </a:rPr>
                      <m:t>→</m:t>
                    </m:r>
                  </m:oMath>
                </a14:m>
                <a:r>
                  <a:rPr lang="en-SG" sz="2800" dirty="0"/>
                  <a:t>  1 step</a:t>
                </a:r>
                <a:endParaRPr lang="en-GB" sz="2800" dirty="0"/>
              </a:p>
            </p:txBody>
          </p:sp>
        </mc:Choice>
        <mc:Fallback xmlns="">
          <p:sp>
            <p:nvSpPr>
              <p:cNvPr id="4" name="TextBox 3">
                <a:extLst>
                  <a:ext uri="{FF2B5EF4-FFF2-40B4-BE49-F238E27FC236}">
                    <a16:creationId xmlns:a16="http://schemas.microsoft.com/office/drawing/2014/main" id="{B4B8A96F-1443-4C1F-AACF-4C8D4FE31592}"/>
                  </a:ext>
                </a:extLst>
              </p:cNvPr>
              <p:cNvSpPr txBox="1">
                <a:spLocks noRot="1" noChangeAspect="1" noMove="1" noResize="1" noEditPoints="1" noAdjustHandles="1" noChangeArrowheads="1" noChangeShapeType="1" noTextEdit="1"/>
              </p:cNvSpPr>
              <p:nvPr/>
            </p:nvSpPr>
            <p:spPr>
              <a:xfrm>
                <a:off x="8115300" y="5484465"/>
                <a:ext cx="4076700" cy="1384995"/>
              </a:xfrm>
              <a:prstGeom prst="rect">
                <a:avLst/>
              </a:prstGeom>
              <a:blipFill>
                <a:blip r:embed="rId3"/>
                <a:stretch>
                  <a:fillRect t="-4405" r="-448" b="-11894"/>
                </a:stretch>
              </a:blipFill>
            </p:spPr>
            <p:txBody>
              <a:bodyPr/>
              <a:lstStyle/>
              <a:p>
                <a:r>
                  <a:rPr lang="en-GB">
                    <a:noFill/>
                  </a:rPr>
                  <a:t> </a:t>
                </a:r>
              </a:p>
            </p:txBody>
          </p:sp>
        </mc:Fallback>
      </mc:AlternateContent>
    </p:spTree>
    <p:extLst>
      <p:ext uri="{BB962C8B-B14F-4D97-AF65-F5344CB8AC3E}">
        <p14:creationId xmlns:p14="http://schemas.microsoft.com/office/powerpoint/2010/main" val="1893431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B2A2-03D0-4693-B3F9-6A67362BD4F1}"/>
              </a:ext>
            </a:extLst>
          </p:cNvPr>
          <p:cNvSpPr>
            <a:spLocks noGrp="1"/>
          </p:cNvSpPr>
          <p:nvPr>
            <p:ph type="title"/>
          </p:nvPr>
        </p:nvSpPr>
        <p:spPr/>
        <p:txBody>
          <a:bodyPr/>
          <a:lstStyle/>
          <a:p>
            <a:r>
              <a:rPr lang="en-SG" dirty="0"/>
              <a:t>von Neumann Processor</a:t>
            </a:r>
            <a:endParaRPr lang="en-GB" dirty="0"/>
          </a:p>
        </p:txBody>
      </p:sp>
      <p:pic>
        <p:nvPicPr>
          <p:cNvPr id="5" name="Content Placeholder 4">
            <a:extLst>
              <a:ext uri="{FF2B5EF4-FFF2-40B4-BE49-F238E27FC236}">
                <a16:creationId xmlns:a16="http://schemas.microsoft.com/office/drawing/2014/main" id="{D57E8627-EFB2-4266-8C90-03E71E43E8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143" y="1825624"/>
            <a:ext cx="7519864" cy="4351338"/>
          </a:xfr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EFF6380-2628-4A1D-925E-2C91895B3525}"/>
                  </a:ext>
                </a:extLst>
              </p:cNvPr>
              <p:cNvSpPr/>
              <p:nvPr/>
            </p:nvSpPr>
            <p:spPr>
              <a:xfrm>
                <a:off x="7448550" y="5473005"/>
                <a:ext cx="4743450" cy="1384995"/>
              </a:xfrm>
              <a:prstGeom prst="rect">
                <a:avLst/>
              </a:prstGeom>
            </p:spPr>
            <p:txBody>
              <a:bodyPr wrap="square">
                <a:spAutoFit/>
              </a:bodyPr>
              <a:lstStyle/>
              <a:p>
                <a14:m>
                  <m:oMath xmlns:m="http://schemas.openxmlformats.org/officeDocument/2006/math">
                    <m:r>
                      <a:rPr lang="en-SG" sz="2800" i="1" smtClean="0">
                        <a:latin typeface="Cambria Math" panose="02040503050406030204" pitchFamily="18" charset="0"/>
                      </a:rPr>
                      <m:t>5×2</m:t>
                    </m:r>
                  </m:oMath>
                </a14:m>
                <a:r>
                  <a:rPr lang="en-SG" sz="2800" dirty="0"/>
                  <a:t> synapses in 1</a:t>
                </a:r>
                <a:r>
                  <a:rPr lang="en-SG" sz="2800" baseline="30000" dirty="0"/>
                  <a:t>st</a:t>
                </a:r>
                <a:r>
                  <a:rPr lang="en-SG" sz="2800" dirty="0"/>
                  <a:t> layer</a:t>
                </a:r>
              </a:p>
              <a:p>
                <a:r>
                  <a:rPr lang="en-SG" sz="2800" dirty="0"/>
                  <a:t> </a:t>
                </a:r>
                <a14:m>
                  <m:oMath xmlns:m="http://schemas.openxmlformats.org/officeDocument/2006/math">
                    <m:r>
                      <a:rPr lang="en-SG" sz="2800" i="1">
                        <a:latin typeface="Cambria Math" panose="02040503050406030204" pitchFamily="18" charset="0"/>
                        <a:ea typeface="Cambria Math" panose="02040503050406030204" pitchFamily="18" charset="0"/>
                      </a:rPr>
                      <m:t>→</m:t>
                    </m:r>
                  </m:oMath>
                </a14:m>
                <a:r>
                  <a:rPr lang="en-SG" sz="2800" dirty="0"/>
                  <a:t>  10 steps needed</a:t>
                </a:r>
              </a:p>
              <a:p>
                <a14:m>
                  <m:oMath xmlns:m="http://schemas.openxmlformats.org/officeDocument/2006/math">
                    <m:r>
                      <a:rPr lang="en-SG" sz="2800" i="1">
                        <a:latin typeface="Cambria Math" panose="02040503050406030204" pitchFamily="18" charset="0"/>
                      </a:rPr>
                      <m:t>𝑚</m:t>
                    </m:r>
                    <m:r>
                      <a:rPr lang="en-SG" sz="2800" i="1">
                        <a:latin typeface="Cambria Math" panose="02040503050406030204" pitchFamily="18" charset="0"/>
                      </a:rPr>
                      <m:t>×</m:t>
                    </m:r>
                    <m:r>
                      <a:rPr lang="en-SG" sz="2800" i="1">
                        <a:latin typeface="Cambria Math" panose="02040503050406030204" pitchFamily="18" charset="0"/>
                      </a:rPr>
                      <m:t>𝑛</m:t>
                    </m:r>
                  </m:oMath>
                </a14:m>
                <a:r>
                  <a:rPr lang="en-SG" sz="2800" dirty="0"/>
                  <a:t> Synapses </a:t>
                </a:r>
                <a14:m>
                  <m:oMath xmlns:m="http://schemas.openxmlformats.org/officeDocument/2006/math">
                    <m:r>
                      <a:rPr lang="en-SG" sz="2800" b="0" i="1" smtClean="0">
                        <a:latin typeface="Cambria Math" panose="02040503050406030204" pitchFamily="18" charset="0"/>
                        <a:ea typeface="Cambria Math" panose="02040503050406030204" pitchFamily="18" charset="0"/>
                      </a:rPr>
                      <m:t>→</m:t>
                    </m:r>
                  </m:oMath>
                </a14:m>
                <a:r>
                  <a:rPr lang="en-SG" sz="2800" dirty="0"/>
                  <a:t> </a:t>
                </a:r>
                <a14:m>
                  <m:oMath xmlns:m="http://schemas.openxmlformats.org/officeDocument/2006/math">
                    <m:r>
                      <a:rPr lang="en-SG" sz="2800" i="1">
                        <a:latin typeface="Cambria Math" panose="02040503050406030204" pitchFamily="18" charset="0"/>
                      </a:rPr>
                      <m:t>𝑚</m:t>
                    </m:r>
                    <m:r>
                      <a:rPr lang="en-SG" sz="2800" i="1">
                        <a:latin typeface="Cambria Math" panose="02040503050406030204" pitchFamily="18" charset="0"/>
                      </a:rPr>
                      <m:t>×</m:t>
                    </m:r>
                    <m:r>
                      <a:rPr lang="en-SG" sz="2800" i="1">
                        <a:latin typeface="Cambria Math" panose="02040503050406030204" pitchFamily="18" charset="0"/>
                      </a:rPr>
                      <m:t>𝑛</m:t>
                    </m:r>
                  </m:oMath>
                </a14:m>
                <a:r>
                  <a:rPr lang="en-SG" sz="2800" dirty="0"/>
                  <a:t> steps</a:t>
                </a:r>
                <a:endParaRPr lang="en-GB" sz="2800" dirty="0"/>
              </a:p>
            </p:txBody>
          </p:sp>
        </mc:Choice>
        <mc:Fallback xmlns="">
          <p:sp>
            <p:nvSpPr>
              <p:cNvPr id="6" name="Rectangle 5">
                <a:extLst>
                  <a:ext uri="{FF2B5EF4-FFF2-40B4-BE49-F238E27FC236}">
                    <a16:creationId xmlns:a16="http://schemas.microsoft.com/office/drawing/2014/main" id="{8EFF6380-2628-4A1D-925E-2C91895B3525}"/>
                  </a:ext>
                </a:extLst>
              </p:cNvPr>
              <p:cNvSpPr>
                <a:spLocks noRot="1" noChangeAspect="1" noMove="1" noResize="1" noEditPoints="1" noAdjustHandles="1" noChangeArrowheads="1" noChangeShapeType="1" noTextEdit="1"/>
              </p:cNvSpPr>
              <p:nvPr/>
            </p:nvSpPr>
            <p:spPr>
              <a:xfrm>
                <a:off x="7448550" y="5473005"/>
                <a:ext cx="4743450" cy="1384995"/>
              </a:xfrm>
              <a:prstGeom prst="rect">
                <a:avLst/>
              </a:prstGeom>
              <a:blipFill>
                <a:blip r:embed="rId3"/>
                <a:stretch>
                  <a:fillRect t="-4405" r="-2057" b="-11894"/>
                </a:stretch>
              </a:blipFill>
            </p:spPr>
            <p:txBody>
              <a:bodyPr/>
              <a:lstStyle/>
              <a:p>
                <a:r>
                  <a:rPr lang="en-GB">
                    <a:noFill/>
                  </a:rPr>
                  <a:t> </a:t>
                </a:r>
              </a:p>
            </p:txBody>
          </p:sp>
        </mc:Fallback>
      </mc:AlternateContent>
    </p:spTree>
    <p:extLst>
      <p:ext uri="{BB962C8B-B14F-4D97-AF65-F5344CB8AC3E}">
        <p14:creationId xmlns:p14="http://schemas.microsoft.com/office/powerpoint/2010/main" val="228099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99BCA-1621-4827-B8D9-D51B83C57E62}"/>
              </a:ext>
            </a:extLst>
          </p:cNvPr>
          <p:cNvSpPr>
            <a:spLocks noGrp="1"/>
          </p:cNvSpPr>
          <p:nvPr>
            <p:ph type="ctrTitle"/>
          </p:nvPr>
        </p:nvSpPr>
        <p:spPr>
          <a:xfrm>
            <a:off x="1524000" y="1122362"/>
            <a:ext cx="9144000" cy="2543627"/>
          </a:xfrm>
        </p:spPr>
        <p:txBody>
          <a:bodyPr/>
          <a:lstStyle/>
          <a:p>
            <a:r>
              <a:rPr lang="en-SG" dirty="0"/>
              <a:t>Motivation</a:t>
            </a:r>
            <a:br>
              <a:rPr lang="en-SG" dirty="0"/>
            </a:br>
            <a:r>
              <a:rPr lang="en-SG" sz="4400" dirty="0"/>
              <a:t>(Use of Spintronics)</a:t>
            </a:r>
            <a:endParaRPr lang="en-GB" sz="4400" dirty="0"/>
          </a:p>
        </p:txBody>
      </p:sp>
    </p:spTree>
    <p:extLst>
      <p:ext uri="{BB962C8B-B14F-4D97-AF65-F5344CB8AC3E}">
        <p14:creationId xmlns:p14="http://schemas.microsoft.com/office/powerpoint/2010/main" val="179006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5B32-3A9E-4228-A5A7-FF9BE8B1C230}"/>
              </a:ext>
            </a:extLst>
          </p:cNvPr>
          <p:cNvSpPr>
            <a:spLocks noGrp="1"/>
          </p:cNvSpPr>
          <p:nvPr>
            <p:ph type="title"/>
          </p:nvPr>
        </p:nvSpPr>
        <p:spPr/>
        <p:txBody>
          <a:bodyPr/>
          <a:lstStyle/>
          <a:p>
            <a:r>
              <a:rPr lang="en-SG" dirty="0"/>
              <a:t>Why Spin-based (Spintronics)?</a:t>
            </a:r>
            <a:endParaRPr lang="en-GB" dirty="0"/>
          </a:p>
        </p:txBody>
      </p:sp>
      <p:sp>
        <p:nvSpPr>
          <p:cNvPr id="3" name="Content Placeholder 2">
            <a:extLst>
              <a:ext uri="{FF2B5EF4-FFF2-40B4-BE49-F238E27FC236}">
                <a16:creationId xmlns:a16="http://schemas.microsoft.com/office/drawing/2014/main" id="{7D25C17D-0E94-452E-8E7C-38E964D3FED7}"/>
              </a:ext>
            </a:extLst>
          </p:cNvPr>
          <p:cNvSpPr>
            <a:spLocks noGrp="1"/>
          </p:cNvSpPr>
          <p:nvPr>
            <p:ph idx="1"/>
          </p:nvPr>
        </p:nvSpPr>
        <p:spPr/>
        <p:txBody>
          <a:bodyPr>
            <a:normAutofit/>
          </a:bodyPr>
          <a:lstStyle/>
          <a:p>
            <a:r>
              <a:rPr lang="en-SG" dirty="0"/>
              <a:t>Originally used in hard disk drive read/write head</a:t>
            </a:r>
          </a:p>
          <a:p>
            <a:r>
              <a:rPr lang="en-SG" dirty="0"/>
              <a:t>Involve in:</a:t>
            </a:r>
          </a:p>
          <a:p>
            <a:pPr>
              <a:buFont typeface="Wingdings" panose="05000000000000000000" pitchFamily="2" charset="2"/>
              <a:buChar char="ü"/>
            </a:pPr>
            <a:r>
              <a:rPr lang="en-SG" dirty="0"/>
              <a:t>Spin Transfer Torque(STT)</a:t>
            </a:r>
          </a:p>
          <a:p>
            <a:pPr>
              <a:buFont typeface="Wingdings" panose="05000000000000000000" pitchFamily="2" charset="2"/>
              <a:buChar char="ü"/>
            </a:pPr>
            <a:r>
              <a:rPr lang="en-SG" dirty="0"/>
              <a:t>Spin Orbit Transfer (SOT)</a:t>
            </a:r>
          </a:p>
          <a:p>
            <a:pPr>
              <a:buFont typeface="Wingdings" panose="05000000000000000000" pitchFamily="2" charset="2"/>
              <a:buChar char="ü"/>
            </a:pPr>
            <a:r>
              <a:rPr lang="en-SG" dirty="0" err="1"/>
              <a:t>Tunneling</a:t>
            </a:r>
            <a:r>
              <a:rPr lang="en-SG" dirty="0"/>
              <a:t> Magnetoresistance (TMR)</a:t>
            </a:r>
          </a:p>
          <a:p>
            <a:pPr>
              <a:buFont typeface="Wingdings" panose="05000000000000000000" pitchFamily="2" charset="2"/>
              <a:buChar char="ü"/>
            </a:pPr>
            <a:r>
              <a:rPr lang="en-SG" dirty="0"/>
              <a:t>Giant Magnetoresistance (GMR)</a:t>
            </a:r>
          </a:p>
          <a:p>
            <a:pPr marL="0" indent="0">
              <a:buNone/>
            </a:pPr>
            <a:r>
              <a:rPr lang="en-SG" dirty="0"/>
              <a:t>for </a:t>
            </a:r>
            <a:r>
              <a:rPr lang="en-SG" dirty="0" err="1"/>
              <a:t>magnetoresistive</a:t>
            </a:r>
            <a:r>
              <a:rPr lang="en-SG" dirty="0"/>
              <a:t> application like </a:t>
            </a:r>
            <a:r>
              <a:rPr lang="en-GB" dirty="0" err="1"/>
              <a:t>Magnetoresistive</a:t>
            </a:r>
            <a:r>
              <a:rPr lang="en-GB" dirty="0"/>
              <a:t> Random-access Memory (</a:t>
            </a:r>
            <a:r>
              <a:rPr lang="en-SG" dirty="0"/>
              <a:t>MRAM)</a:t>
            </a:r>
          </a:p>
          <a:p>
            <a:pPr marL="0" indent="0">
              <a:buNone/>
            </a:pPr>
            <a:endParaRPr lang="en-GB" dirty="0"/>
          </a:p>
          <a:p>
            <a:endParaRPr lang="en-GB" dirty="0"/>
          </a:p>
        </p:txBody>
      </p:sp>
    </p:spTree>
    <p:extLst>
      <p:ext uri="{BB962C8B-B14F-4D97-AF65-F5344CB8AC3E}">
        <p14:creationId xmlns:p14="http://schemas.microsoft.com/office/powerpoint/2010/main" val="1443706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5B32-3A9E-4228-A5A7-FF9BE8B1C230}"/>
              </a:ext>
            </a:extLst>
          </p:cNvPr>
          <p:cNvSpPr>
            <a:spLocks noGrp="1"/>
          </p:cNvSpPr>
          <p:nvPr>
            <p:ph type="title"/>
          </p:nvPr>
        </p:nvSpPr>
        <p:spPr/>
        <p:txBody>
          <a:bodyPr/>
          <a:lstStyle/>
          <a:p>
            <a:r>
              <a:rPr lang="en-SG" dirty="0"/>
              <a:t>Why Spin-based (Spintronics)?</a:t>
            </a:r>
            <a:endParaRPr lang="en-GB" dirty="0"/>
          </a:p>
        </p:txBody>
      </p:sp>
      <p:sp>
        <p:nvSpPr>
          <p:cNvPr id="3" name="Content Placeholder 2">
            <a:extLst>
              <a:ext uri="{FF2B5EF4-FFF2-40B4-BE49-F238E27FC236}">
                <a16:creationId xmlns:a16="http://schemas.microsoft.com/office/drawing/2014/main" id="{7D25C17D-0E94-452E-8E7C-38E964D3FED7}"/>
              </a:ext>
            </a:extLst>
          </p:cNvPr>
          <p:cNvSpPr>
            <a:spLocks noGrp="1"/>
          </p:cNvSpPr>
          <p:nvPr>
            <p:ph idx="1"/>
          </p:nvPr>
        </p:nvSpPr>
        <p:spPr/>
        <p:txBody>
          <a:bodyPr>
            <a:normAutofit/>
          </a:bodyPr>
          <a:lstStyle/>
          <a:p>
            <a:r>
              <a:rPr lang="en-GB" dirty="0"/>
              <a:t>Non-volatile (information retention during power loss) like Solid State Drive (SSD) unlike Metal Oxide Semiconductor (MOS) and Capacitors</a:t>
            </a:r>
          </a:p>
          <a:p>
            <a:r>
              <a:rPr lang="en-GB" dirty="0"/>
              <a:t>Similar to SSD, MTJ uses electron tunnelling</a:t>
            </a:r>
          </a:p>
          <a:p>
            <a:r>
              <a:rPr lang="en-GB" dirty="0"/>
              <a:t>MTJ has smaller footprint to CMOS (Main reason)</a:t>
            </a:r>
          </a:p>
          <a:p>
            <a:r>
              <a:rPr lang="en-GB" dirty="0"/>
              <a:t>But, MTJ uses electron spin orientation instead of electron presence in SSD (charge retention changes threshold voltage, causing wear out)</a:t>
            </a:r>
          </a:p>
          <a:p>
            <a:endParaRPr lang="en-GB" dirty="0"/>
          </a:p>
          <a:p>
            <a:endParaRPr lang="en-GB" dirty="0"/>
          </a:p>
        </p:txBody>
      </p:sp>
    </p:spTree>
    <p:extLst>
      <p:ext uri="{BB962C8B-B14F-4D97-AF65-F5344CB8AC3E}">
        <p14:creationId xmlns:p14="http://schemas.microsoft.com/office/powerpoint/2010/main" val="4268097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5B32-3A9E-4228-A5A7-FF9BE8B1C230}"/>
              </a:ext>
            </a:extLst>
          </p:cNvPr>
          <p:cNvSpPr>
            <a:spLocks noGrp="1"/>
          </p:cNvSpPr>
          <p:nvPr>
            <p:ph type="title"/>
          </p:nvPr>
        </p:nvSpPr>
        <p:spPr/>
        <p:txBody>
          <a:bodyPr/>
          <a:lstStyle/>
          <a:p>
            <a:r>
              <a:rPr lang="en-SG" dirty="0"/>
              <a:t>MTJ Memory Cell (Old model as </a:t>
            </a:r>
            <a:r>
              <a:rPr lang="en-SG" dirty="0" err="1"/>
              <a:t>Ilustration</a:t>
            </a:r>
            <a:r>
              <a:rPr lang="en-SG" dirty="0"/>
              <a:t>)</a:t>
            </a:r>
            <a:endParaRPr lang="en-GB" dirty="0"/>
          </a:p>
        </p:txBody>
      </p:sp>
      <p:pic>
        <p:nvPicPr>
          <p:cNvPr id="6" name="Content Placeholder 5">
            <a:extLst>
              <a:ext uri="{FF2B5EF4-FFF2-40B4-BE49-F238E27FC236}">
                <a16:creationId xmlns:a16="http://schemas.microsoft.com/office/drawing/2014/main" id="{8EA5A40B-54DF-4439-9F95-310D28965F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091"/>
          <a:stretch/>
        </p:blipFill>
        <p:spPr>
          <a:xfrm>
            <a:off x="1029839" y="1359302"/>
            <a:ext cx="10132322" cy="5498698"/>
          </a:xfrm>
          <a:prstGeom prst="rect">
            <a:avLst/>
          </a:prstGeom>
        </p:spPr>
      </p:pic>
    </p:spTree>
    <p:extLst>
      <p:ext uri="{BB962C8B-B14F-4D97-AF65-F5344CB8AC3E}">
        <p14:creationId xmlns:p14="http://schemas.microsoft.com/office/powerpoint/2010/main" val="3242579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FCCF-F187-40C0-AEFB-27972B281121}"/>
              </a:ext>
            </a:extLst>
          </p:cNvPr>
          <p:cNvSpPr>
            <a:spLocks noGrp="1"/>
          </p:cNvSpPr>
          <p:nvPr>
            <p:ph type="title"/>
          </p:nvPr>
        </p:nvSpPr>
        <p:spPr/>
        <p:txBody>
          <a:bodyPr/>
          <a:lstStyle/>
          <a:p>
            <a:r>
              <a:rPr lang="en-SG" dirty="0"/>
              <a:t>MOSFET (PMOS and NMOS)</a:t>
            </a:r>
            <a:endParaRPr lang="en-GB" dirty="0"/>
          </a:p>
        </p:txBody>
      </p:sp>
      <p:pic>
        <p:nvPicPr>
          <p:cNvPr id="9" name="Content Placeholder 8">
            <a:extLst>
              <a:ext uri="{FF2B5EF4-FFF2-40B4-BE49-F238E27FC236}">
                <a16:creationId xmlns:a16="http://schemas.microsoft.com/office/drawing/2014/main" id="{1E588946-7DC4-434B-8A23-3DF644F062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8477"/>
          <a:stretch/>
        </p:blipFill>
        <p:spPr>
          <a:xfrm>
            <a:off x="314026" y="1690688"/>
            <a:ext cx="11563948" cy="3829050"/>
          </a:xfrm>
        </p:spPr>
      </p:pic>
    </p:spTree>
    <p:extLst>
      <p:ext uri="{BB962C8B-B14F-4D97-AF65-F5344CB8AC3E}">
        <p14:creationId xmlns:p14="http://schemas.microsoft.com/office/powerpoint/2010/main" val="1700504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FCCF-F187-40C0-AEFB-27972B281121}"/>
              </a:ext>
            </a:extLst>
          </p:cNvPr>
          <p:cNvSpPr>
            <a:spLocks noGrp="1"/>
          </p:cNvSpPr>
          <p:nvPr>
            <p:ph type="title"/>
          </p:nvPr>
        </p:nvSpPr>
        <p:spPr/>
        <p:txBody>
          <a:bodyPr/>
          <a:lstStyle/>
          <a:p>
            <a:r>
              <a:rPr lang="en-SG" dirty="0"/>
              <a:t>MOSFET IV Characteristics</a:t>
            </a:r>
            <a:endParaRPr lang="en-GB" dirty="0"/>
          </a:p>
        </p:txBody>
      </p:sp>
      <p:pic>
        <p:nvPicPr>
          <p:cNvPr id="5" name="Content Placeholder 4">
            <a:extLst>
              <a:ext uri="{FF2B5EF4-FFF2-40B4-BE49-F238E27FC236}">
                <a16:creationId xmlns:a16="http://schemas.microsoft.com/office/drawing/2014/main" id="{8D9E158B-37F5-40C6-BBCA-5295B513467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330" t="21743" r="5508" b="17403"/>
          <a:stretch/>
        </p:blipFill>
        <p:spPr>
          <a:xfrm>
            <a:off x="1192430" y="1690688"/>
            <a:ext cx="9807139" cy="5077066"/>
          </a:xfrm>
        </p:spPr>
      </p:pic>
    </p:spTree>
    <p:extLst>
      <p:ext uri="{BB962C8B-B14F-4D97-AF65-F5344CB8AC3E}">
        <p14:creationId xmlns:p14="http://schemas.microsoft.com/office/powerpoint/2010/main" val="2107789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CCBB6F-4D2E-4423-B52F-CDA464BD3F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9041" y="817563"/>
            <a:ext cx="8053917" cy="6040437"/>
          </a:xfrm>
        </p:spPr>
      </p:pic>
      <p:sp>
        <p:nvSpPr>
          <p:cNvPr id="2" name="Title 1">
            <a:extLst>
              <a:ext uri="{FF2B5EF4-FFF2-40B4-BE49-F238E27FC236}">
                <a16:creationId xmlns:a16="http://schemas.microsoft.com/office/drawing/2014/main" id="{5E6BADEA-98E5-4C8A-9C98-1A8171A603F9}"/>
              </a:ext>
            </a:extLst>
          </p:cNvPr>
          <p:cNvSpPr>
            <a:spLocks noGrp="1"/>
          </p:cNvSpPr>
          <p:nvPr>
            <p:ph type="title"/>
          </p:nvPr>
        </p:nvSpPr>
        <p:spPr/>
        <p:txBody>
          <a:bodyPr/>
          <a:lstStyle/>
          <a:p>
            <a:r>
              <a:rPr lang="en-SG" dirty="0"/>
              <a:t>SSD </a:t>
            </a:r>
            <a:r>
              <a:rPr lang="en-SG" dirty="0" err="1"/>
              <a:t>Nand</a:t>
            </a:r>
            <a:r>
              <a:rPr lang="en-SG" dirty="0"/>
              <a:t> Flash</a:t>
            </a:r>
            <a:endParaRPr lang="en-GB" dirty="0"/>
          </a:p>
        </p:txBody>
      </p:sp>
    </p:spTree>
    <p:extLst>
      <p:ext uri="{BB962C8B-B14F-4D97-AF65-F5344CB8AC3E}">
        <p14:creationId xmlns:p14="http://schemas.microsoft.com/office/powerpoint/2010/main" val="28603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5204-2B09-44A3-B14A-F15A20EE2F4A}"/>
              </a:ext>
            </a:extLst>
          </p:cNvPr>
          <p:cNvSpPr>
            <a:spLocks noGrp="1"/>
          </p:cNvSpPr>
          <p:nvPr>
            <p:ph type="title"/>
          </p:nvPr>
        </p:nvSpPr>
        <p:spPr/>
        <p:txBody>
          <a:bodyPr/>
          <a:lstStyle/>
          <a:p>
            <a:r>
              <a:rPr lang="en-SG" dirty="0"/>
              <a:t>Spintronics Advantage vs Conventional SSD</a:t>
            </a:r>
            <a:endParaRPr lang="en-GB" dirty="0"/>
          </a:p>
        </p:txBody>
      </p:sp>
      <p:sp>
        <p:nvSpPr>
          <p:cNvPr id="3" name="Content Placeholder 2">
            <a:extLst>
              <a:ext uri="{FF2B5EF4-FFF2-40B4-BE49-F238E27FC236}">
                <a16:creationId xmlns:a16="http://schemas.microsoft.com/office/drawing/2014/main" id="{36AA300B-57AF-41FB-9180-E9201E339388}"/>
              </a:ext>
            </a:extLst>
          </p:cNvPr>
          <p:cNvSpPr>
            <a:spLocks noGrp="1"/>
          </p:cNvSpPr>
          <p:nvPr>
            <p:ph idx="1"/>
          </p:nvPr>
        </p:nvSpPr>
        <p:spPr>
          <a:xfrm>
            <a:off x="838200" y="2997200"/>
            <a:ext cx="10515600" cy="1508125"/>
          </a:xfrm>
        </p:spPr>
        <p:txBody>
          <a:bodyPr/>
          <a:lstStyle/>
          <a:p>
            <a:r>
              <a:rPr lang="en-SG" dirty="0"/>
              <a:t>Higher read/write speed</a:t>
            </a:r>
          </a:p>
          <a:p>
            <a:r>
              <a:rPr lang="en-SG" dirty="0"/>
              <a:t>Lower power</a:t>
            </a:r>
          </a:p>
          <a:p>
            <a:r>
              <a:rPr lang="en-GB" dirty="0"/>
              <a:t>No wear out (Unlimited read/write cycle)</a:t>
            </a:r>
          </a:p>
        </p:txBody>
      </p:sp>
      <p:sp>
        <p:nvSpPr>
          <p:cNvPr id="4" name="Rectangle 3">
            <a:extLst>
              <a:ext uri="{FF2B5EF4-FFF2-40B4-BE49-F238E27FC236}">
                <a16:creationId xmlns:a16="http://schemas.microsoft.com/office/drawing/2014/main" id="{1641965B-58D0-4DC5-B485-0CB0AAE27901}"/>
              </a:ext>
            </a:extLst>
          </p:cNvPr>
          <p:cNvSpPr/>
          <p:nvPr/>
        </p:nvSpPr>
        <p:spPr>
          <a:xfrm>
            <a:off x="6548436" y="6206907"/>
            <a:ext cx="5643564" cy="646331"/>
          </a:xfrm>
          <a:prstGeom prst="rect">
            <a:avLst/>
          </a:prstGeom>
        </p:spPr>
        <p:txBody>
          <a:bodyPr wrap="square">
            <a:spAutoFit/>
          </a:bodyPr>
          <a:lstStyle/>
          <a:p>
            <a:r>
              <a:rPr lang="en-SG" dirty="0">
                <a:solidFill>
                  <a:srgbClr val="000000"/>
                </a:solidFill>
                <a:latin typeface="Open Sans" panose="020B0606030504020204" pitchFamily="34" charset="0"/>
              </a:rPr>
              <a:t>"What is MRAM Memory Technology" </a:t>
            </a:r>
            <a:r>
              <a:rPr lang="en-SG" i="1" dirty="0">
                <a:solidFill>
                  <a:srgbClr val="000000"/>
                </a:solidFill>
                <a:latin typeface="&amp;quot"/>
              </a:rPr>
              <a:t>Medium</a:t>
            </a:r>
            <a:r>
              <a:rPr lang="en-SG" dirty="0">
                <a:solidFill>
                  <a:srgbClr val="000000"/>
                </a:solidFill>
                <a:latin typeface="Open Sans" panose="020B0606030504020204" pitchFamily="34" charset="0"/>
              </a:rPr>
              <a:t>. </a:t>
            </a:r>
            <a:r>
              <a:rPr lang="en-SG" dirty="0" err="1">
                <a:solidFill>
                  <a:srgbClr val="000000"/>
                </a:solidFill>
                <a:latin typeface="Open Sans" panose="020B0606030504020204" pitchFamily="34" charset="0"/>
              </a:rPr>
              <a:t>N.p.</a:t>
            </a:r>
            <a:r>
              <a:rPr lang="en-SG" dirty="0">
                <a:solidFill>
                  <a:srgbClr val="000000"/>
                </a:solidFill>
                <a:latin typeface="Open Sans" panose="020B0606030504020204" pitchFamily="34" charset="0"/>
              </a:rPr>
              <a:t>, 2019. Web. 18 Dec. 2019.</a:t>
            </a:r>
            <a:endParaRPr lang="en-GB" dirty="0"/>
          </a:p>
        </p:txBody>
      </p:sp>
    </p:spTree>
    <p:extLst>
      <p:ext uri="{BB962C8B-B14F-4D97-AF65-F5344CB8AC3E}">
        <p14:creationId xmlns:p14="http://schemas.microsoft.com/office/powerpoint/2010/main" val="1506626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C147-6F5B-42C7-9BBC-385F2C9B58AA}"/>
              </a:ext>
            </a:extLst>
          </p:cNvPr>
          <p:cNvSpPr>
            <a:spLocks noGrp="1"/>
          </p:cNvSpPr>
          <p:nvPr>
            <p:ph type="title"/>
          </p:nvPr>
        </p:nvSpPr>
        <p:spPr/>
        <p:txBody>
          <a:bodyPr/>
          <a:lstStyle/>
          <a:p>
            <a:r>
              <a:rPr lang="en-SG" dirty="0"/>
              <a:t>Neuromorphic Computing</a:t>
            </a:r>
            <a:endParaRPr lang="en-GB" dirty="0"/>
          </a:p>
        </p:txBody>
      </p:sp>
      <p:sp>
        <p:nvSpPr>
          <p:cNvPr id="3" name="Content Placeholder 2">
            <a:extLst>
              <a:ext uri="{FF2B5EF4-FFF2-40B4-BE49-F238E27FC236}">
                <a16:creationId xmlns:a16="http://schemas.microsoft.com/office/drawing/2014/main" id="{B5A8927A-D4C1-46F5-AB38-F76879F0B311}"/>
              </a:ext>
            </a:extLst>
          </p:cNvPr>
          <p:cNvSpPr>
            <a:spLocks noGrp="1"/>
          </p:cNvSpPr>
          <p:nvPr>
            <p:ph idx="1"/>
          </p:nvPr>
        </p:nvSpPr>
        <p:spPr>
          <a:xfrm>
            <a:off x="838200" y="2675731"/>
            <a:ext cx="10515600" cy="1506538"/>
          </a:xfrm>
        </p:spPr>
        <p:txBody>
          <a:bodyPr/>
          <a:lstStyle/>
          <a:p>
            <a:r>
              <a:rPr lang="en-SG" dirty="0"/>
              <a:t>Hardware based implementation of neural network</a:t>
            </a:r>
          </a:p>
          <a:p>
            <a:r>
              <a:rPr lang="en-SG" dirty="0"/>
              <a:t>Application-Specific Integrated Circuit (ASIC)</a:t>
            </a:r>
          </a:p>
          <a:p>
            <a:r>
              <a:rPr lang="en-SG" dirty="0"/>
              <a:t>Not for General Purpose Computing (Forget YouTube, Email, … etc)</a:t>
            </a:r>
            <a:endParaRPr lang="en-GB" dirty="0"/>
          </a:p>
        </p:txBody>
      </p:sp>
    </p:spTree>
    <p:extLst>
      <p:ext uri="{BB962C8B-B14F-4D97-AF65-F5344CB8AC3E}">
        <p14:creationId xmlns:p14="http://schemas.microsoft.com/office/powerpoint/2010/main" val="1157341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99BCA-1621-4827-B8D9-D51B83C57E62}"/>
              </a:ext>
            </a:extLst>
          </p:cNvPr>
          <p:cNvSpPr>
            <a:spLocks noGrp="1"/>
          </p:cNvSpPr>
          <p:nvPr>
            <p:ph type="ctrTitle"/>
          </p:nvPr>
        </p:nvSpPr>
        <p:spPr/>
        <p:txBody>
          <a:bodyPr/>
          <a:lstStyle/>
          <a:p>
            <a:r>
              <a:rPr lang="en-SG" dirty="0"/>
              <a:t>Simulation details</a:t>
            </a:r>
            <a:endParaRPr lang="en-GB" dirty="0"/>
          </a:p>
        </p:txBody>
      </p:sp>
    </p:spTree>
    <p:extLst>
      <p:ext uri="{BB962C8B-B14F-4D97-AF65-F5344CB8AC3E}">
        <p14:creationId xmlns:p14="http://schemas.microsoft.com/office/powerpoint/2010/main" val="167219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FFA3-9477-4689-B950-A6916622917A}"/>
              </a:ext>
            </a:extLst>
          </p:cNvPr>
          <p:cNvSpPr>
            <a:spLocks noGrp="1"/>
          </p:cNvSpPr>
          <p:nvPr>
            <p:ph type="title"/>
          </p:nvPr>
        </p:nvSpPr>
        <p:spPr/>
        <p:txBody>
          <a:bodyPr/>
          <a:lstStyle/>
          <a:p>
            <a:r>
              <a:rPr lang="en-SG" dirty="0"/>
              <a:t>E.g. 3 by 4 Matrix</a:t>
            </a:r>
            <a:endParaRPr lang="en-GB" dirty="0"/>
          </a:p>
        </p:txBody>
      </p:sp>
      <p:pic>
        <p:nvPicPr>
          <p:cNvPr id="4" name="Content Placeholder 3">
            <a:extLst>
              <a:ext uri="{FF2B5EF4-FFF2-40B4-BE49-F238E27FC236}">
                <a16:creationId xmlns:a16="http://schemas.microsoft.com/office/drawing/2014/main" id="{A10E0336-4649-4991-ABA1-3022C3F727FA}"/>
              </a:ext>
            </a:extLst>
          </p:cNvPr>
          <p:cNvPicPr>
            <a:picLocks noGrp="1" noChangeAspect="1"/>
          </p:cNvPicPr>
          <p:nvPr>
            <p:ph idx="1"/>
          </p:nvPr>
        </p:nvPicPr>
        <p:blipFill rotWithShape="1">
          <a:blip r:embed="rId2"/>
          <a:srcRect l="40710" t="32654" r="45843" b="22040"/>
          <a:stretch/>
        </p:blipFill>
        <p:spPr>
          <a:xfrm>
            <a:off x="4731391" y="2166454"/>
            <a:ext cx="2181138" cy="4133608"/>
          </a:xfrm>
          <a:prstGeom prst="rect">
            <a:avLst/>
          </a:prstGeom>
        </p:spPr>
      </p:pic>
    </p:spTree>
    <p:extLst>
      <p:ext uri="{BB962C8B-B14F-4D97-AF65-F5344CB8AC3E}">
        <p14:creationId xmlns:p14="http://schemas.microsoft.com/office/powerpoint/2010/main" val="2111852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AF3FB-0E0D-4951-B73B-ABE063819B98}"/>
              </a:ext>
            </a:extLst>
          </p:cNvPr>
          <p:cNvSpPr>
            <a:spLocks noGrp="1"/>
          </p:cNvSpPr>
          <p:nvPr>
            <p:ph type="title"/>
          </p:nvPr>
        </p:nvSpPr>
        <p:spPr/>
        <p:txBody>
          <a:bodyPr/>
          <a:lstStyle/>
          <a:p>
            <a:r>
              <a:rPr lang="en-SG" dirty="0"/>
              <a:t>Weight (Continued)</a:t>
            </a:r>
            <a:endParaRPr lang="en-GB"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29FA29DF-7C2B-4589-9888-42526C06FDD7}"/>
                  </a:ext>
                </a:extLst>
              </p:cNvPr>
              <p:cNvGraphicFramePr>
                <a:graphicFrameLocks noGrp="1"/>
              </p:cNvGraphicFramePr>
              <p:nvPr>
                <p:ph idx="1"/>
                <p:extLst>
                  <p:ext uri="{D42A27DB-BD31-4B8C-83A1-F6EECF244321}">
                    <p14:modId xmlns:p14="http://schemas.microsoft.com/office/powerpoint/2010/main" val="3530553596"/>
                  </p:ext>
                </p:extLst>
              </p:nvPr>
            </p:nvGraphicFramePr>
            <p:xfrm>
              <a:off x="3190261" y="1690688"/>
              <a:ext cx="5694030" cy="3024272"/>
            </p:xfrm>
            <a:graphic>
              <a:graphicData uri="http://schemas.openxmlformats.org/drawingml/2006/table">
                <a:tbl>
                  <a:tblPr>
                    <a:tableStyleId>{F5AB1C69-6EDB-4FF4-983F-18BD219EF322}</a:tableStyleId>
                  </a:tblPr>
                  <a:tblGrid>
                    <a:gridCol w="1898010">
                      <a:extLst>
                        <a:ext uri="{9D8B030D-6E8A-4147-A177-3AD203B41FA5}">
                          <a16:colId xmlns:a16="http://schemas.microsoft.com/office/drawing/2014/main" val="3756144904"/>
                        </a:ext>
                      </a:extLst>
                    </a:gridCol>
                    <a:gridCol w="1898010">
                      <a:extLst>
                        <a:ext uri="{9D8B030D-6E8A-4147-A177-3AD203B41FA5}">
                          <a16:colId xmlns:a16="http://schemas.microsoft.com/office/drawing/2014/main" val="981814675"/>
                        </a:ext>
                      </a:extLst>
                    </a:gridCol>
                    <a:gridCol w="1898010">
                      <a:extLst>
                        <a:ext uri="{9D8B030D-6E8A-4147-A177-3AD203B41FA5}">
                          <a16:colId xmlns:a16="http://schemas.microsoft.com/office/drawing/2014/main" val="4171248264"/>
                        </a:ext>
                      </a:extLst>
                    </a:gridCol>
                  </a:tblGrid>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11</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21</m:t>
                                    </m:r>
                                  </m:sub>
                                </m:sSub>
                              </m:oMath>
                            </m:oMathPara>
                          </a14:m>
                          <a:endParaRPr lang="en-SG"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31</m:t>
                                    </m:r>
                                  </m:sub>
                                </m:sSub>
                              </m:oMath>
                            </m:oMathPara>
                          </a14:m>
                          <a:endParaRPr lang="en-GB" dirty="0"/>
                        </a:p>
                      </a:txBody>
                      <a:tcPr anchor="ctr"/>
                    </a:tc>
                    <a:extLst>
                      <a:ext uri="{0D108BD9-81ED-4DB2-BD59-A6C34878D82A}">
                        <a16:rowId xmlns:a16="http://schemas.microsoft.com/office/drawing/2014/main" val="1954566803"/>
                      </a:ext>
                    </a:extLst>
                  </a:tr>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12</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22</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32</m:t>
                                    </m:r>
                                  </m:sub>
                                </m:sSub>
                              </m:oMath>
                            </m:oMathPara>
                          </a14:m>
                          <a:endParaRPr lang="en-GB" dirty="0"/>
                        </a:p>
                      </a:txBody>
                      <a:tcPr anchor="ctr"/>
                    </a:tc>
                    <a:extLst>
                      <a:ext uri="{0D108BD9-81ED-4DB2-BD59-A6C34878D82A}">
                        <a16:rowId xmlns:a16="http://schemas.microsoft.com/office/drawing/2014/main" val="116765893"/>
                      </a:ext>
                    </a:extLst>
                  </a:tr>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13</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23</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33</m:t>
                                    </m:r>
                                  </m:sub>
                                </m:sSub>
                              </m:oMath>
                            </m:oMathPara>
                          </a14:m>
                          <a:endParaRPr lang="en-GB" dirty="0"/>
                        </a:p>
                      </a:txBody>
                      <a:tcPr anchor="ctr"/>
                    </a:tc>
                    <a:extLst>
                      <a:ext uri="{0D108BD9-81ED-4DB2-BD59-A6C34878D82A}">
                        <a16:rowId xmlns:a16="http://schemas.microsoft.com/office/drawing/2014/main" val="1559981763"/>
                      </a:ext>
                    </a:extLst>
                  </a:tr>
                  <a:tr h="756068">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14</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24</m:t>
                                    </m:r>
                                  </m:sub>
                                </m:sSub>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34</m:t>
                                    </m:r>
                                  </m:sub>
                                </m:sSub>
                              </m:oMath>
                            </m:oMathPara>
                          </a14:m>
                          <a:endParaRPr lang="en-GB" dirty="0"/>
                        </a:p>
                      </a:txBody>
                      <a:tcPr anchor="ctr"/>
                    </a:tc>
                    <a:extLst>
                      <a:ext uri="{0D108BD9-81ED-4DB2-BD59-A6C34878D82A}">
                        <a16:rowId xmlns:a16="http://schemas.microsoft.com/office/drawing/2014/main" val="2693455392"/>
                      </a:ext>
                    </a:extLst>
                  </a:tr>
                </a:tbl>
              </a:graphicData>
            </a:graphic>
          </p:graphicFrame>
        </mc:Choice>
        <mc:Fallback xmlns="">
          <p:graphicFrame>
            <p:nvGraphicFramePr>
              <p:cNvPr id="4" name="Content Placeholder 3">
                <a:extLst>
                  <a:ext uri="{FF2B5EF4-FFF2-40B4-BE49-F238E27FC236}">
                    <a16:creationId xmlns:a16="http://schemas.microsoft.com/office/drawing/2014/main" id="{29FA29DF-7C2B-4589-9888-42526C06FDD7}"/>
                  </a:ext>
                </a:extLst>
              </p:cNvPr>
              <p:cNvGraphicFramePr>
                <a:graphicFrameLocks noGrp="1"/>
              </p:cNvGraphicFramePr>
              <p:nvPr>
                <p:ph idx="1"/>
                <p:extLst>
                  <p:ext uri="{D42A27DB-BD31-4B8C-83A1-F6EECF244321}">
                    <p14:modId xmlns:p14="http://schemas.microsoft.com/office/powerpoint/2010/main" val="3530553596"/>
                  </p:ext>
                </p:extLst>
              </p:nvPr>
            </p:nvGraphicFramePr>
            <p:xfrm>
              <a:off x="3190261" y="1690688"/>
              <a:ext cx="5694030" cy="3024272"/>
            </p:xfrm>
            <a:graphic>
              <a:graphicData uri="http://schemas.openxmlformats.org/drawingml/2006/table">
                <a:tbl>
                  <a:tblPr>
                    <a:tableStyleId>{F5AB1C69-6EDB-4FF4-983F-18BD219EF322}</a:tableStyleId>
                  </a:tblPr>
                  <a:tblGrid>
                    <a:gridCol w="1898010">
                      <a:extLst>
                        <a:ext uri="{9D8B030D-6E8A-4147-A177-3AD203B41FA5}">
                          <a16:colId xmlns:a16="http://schemas.microsoft.com/office/drawing/2014/main" val="3756144904"/>
                        </a:ext>
                      </a:extLst>
                    </a:gridCol>
                    <a:gridCol w="1898010">
                      <a:extLst>
                        <a:ext uri="{9D8B030D-6E8A-4147-A177-3AD203B41FA5}">
                          <a16:colId xmlns:a16="http://schemas.microsoft.com/office/drawing/2014/main" val="981814675"/>
                        </a:ext>
                      </a:extLst>
                    </a:gridCol>
                    <a:gridCol w="1898010">
                      <a:extLst>
                        <a:ext uri="{9D8B030D-6E8A-4147-A177-3AD203B41FA5}">
                          <a16:colId xmlns:a16="http://schemas.microsoft.com/office/drawing/2014/main" val="4171248264"/>
                        </a:ext>
                      </a:extLst>
                    </a:gridCol>
                  </a:tblGrid>
                  <a:tr h="756068">
                    <a:tc>
                      <a:txBody>
                        <a:bodyPr/>
                        <a:lstStyle/>
                        <a:p>
                          <a:endParaRPr lang="en-US"/>
                        </a:p>
                      </a:txBody>
                      <a:tcPr anchor="ctr">
                        <a:blipFill>
                          <a:blip r:embed="rId2"/>
                          <a:stretch>
                            <a:fillRect l="-321" t="-806" r="-200321" b="-302419"/>
                          </a:stretch>
                        </a:blipFill>
                      </a:tcPr>
                    </a:tc>
                    <a:tc>
                      <a:txBody>
                        <a:bodyPr/>
                        <a:lstStyle/>
                        <a:p>
                          <a:endParaRPr lang="en-US"/>
                        </a:p>
                      </a:txBody>
                      <a:tcPr anchor="ctr">
                        <a:blipFill>
                          <a:blip r:embed="rId2"/>
                          <a:stretch>
                            <a:fillRect l="-100643" t="-806" r="-100965" b="-302419"/>
                          </a:stretch>
                        </a:blipFill>
                      </a:tcPr>
                    </a:tc>
                    <a:tc>
                      <a:txBody>
                        <a:bodyPr/>
                        <a:lstStyle/>
                        <a:p>
                          <a:endParaRPr lang="en-US"/>
                        </a:p>
                      </a:txBody>
                      <a:tcPr anchor="ctr">
                        <a:blipFill>
                          <a:blip r:embed="rId2"/>
                          <a:stretch>
                            <a:fillRect l="-200000" t="-806" r="-641" b="-302419"/>
                          </a:stretch>
                        </a:blipFill>
                      </a:tcPr>
                    </a:tc>
                    <a:extLst>
                      <a:ext uri="{0D108BD9-81ED-4DB2-BD59-A6C34878D82A}">
                        <a16:rowId xmlns:a16="http://schemas.microsoft.com/office/drawing/2014/main" val="1954566803"/>
                      </a:ext>
                    </a:extLst>
                  </a:tr>
                  <a:tr h="756068">
                    <a:tc>
                      <a:txBody>
                        <a:bodyPr/>
                        <a:lstStyle/>
                        <a:p>
                          <a:endParaRPr lang="en-US"/>
                        </a:p>
                      </a:txBody>
                      <a:tcPr anchor="ctr">
                        <a:blipFill>
                          <a:blip r:embed="rId2"/>
                          <a:stretch>
                            <a:fillRect l="-321" t="-100000" r="-200321" b="-200000"/>
                          </a:stretch>
                        </a:blipFill>
                      </a:tcPr>
                    </a:tc>
                    <a:tc>
                      <a:txBody>
                        <a:bodyPr/>
                        <a:lstStyle/>
                        <a:p>
                          <a:endParaRPr lang="en-US"/>
                        </a:p>
                      </a:txBody>
                      <a:tcPr anchor="ctr">
                        <a:blipFill>
                          <a:blip r:embed="rId2"/>
                          <a:stretch>
                            <a:fillRect l="-100643" t="-100000" r="-100965" b="-200000"/>
                          </a:stretch>
                        </a:blipFill>
                      </a:tcPr>
                    </a:tc>
                    <a:tc>
                      <a:txBody>
                        <a:bodyPr/>
                        <a:lstStyle/>
                        <a:p>
                          <a:endParaRPr lang="en-US"/>
                        </a:p>
                      </a:txBody>
                      <a:tcPr anchor="ctr">
                        <a:blipFill>
                          <a:blip r:embed="rId2"/>
                          <a:stretch>
                            <a:fillRect l="-200000" t="-100000" r="-641" b="-200000"/>
                          </a:stretch>
                        </a:blipFill>
                      </a:tcPr>
                    </a:tc>
                    <a:extLst>
                      <a:ext uri="{0D108BD9-81ED-4DB2-BD59-A6C34878D82A}">
                        <a16:rowId xmlns:a16="http://schemas.microsoft.com/office/drawing/2014/main" val="116765893"/>
                      </a:ext>
                    </a:extLst>
                  </a:tr>
                  <a:tr h="756068">
                    <a:tc>
                      <a:txBody>
                        <a:bodyPr/>
                        <a:lstStyle/>
                        <a:p>
                          <a:endParaRPr lang="en-US"/>
                        </a:p>
                      </a:txBody>
                      <a:tcPr anchor="ctr">
                        <a:blipFill>
                          <a:blip r:embed="rId2"/>
                          <a:stretch>
                            <a:fillRect l="-321" t="-201613" r="-200321" b="-101613"/>
                          </a:stretch>
                        </a:blipFill>
                      </a:tcPr>
                    </a:tc>
                    <a:tc>
                      <a:txBody>
                        <a:bodyPr/>
                        <a:lstStyle/>
                        <a:p>
                          <a:endParaRPr lang="en-US"/>
                        </a:p>
                      </a:txBody>
                      <a:tcPr anchor="ctr">
                        <a:blipFill>
                          <a:blip r:embed="rId2"/>
                          <a:stretch>
                            <a:fillRect l="-100643" t="-201613" r="-100965" b="-101613"/>
                          </a:stretch>
                        </a:blipFill>
                      </a:tcPr>
                    </a:tc>
                    <a:tc>
                      <a:txBody>
                        <a:bodyPr/>
                        <a:lstStyle/>
                        <a:p>
                          <a:endParaRPr lang="en-US"/>
                        </a:p>
                      </a:txBody>
                      <a:tcPr anchor="ctr">
                        <a:blipFill>
                          <a:blip r:embed="rId2"/>
                          <a:stretch>
                            <a:fillRect l="-200000" t="-201613" r="-641" b="-101613"/>
                          </a:stretch>
                        </a:blipFill>
                      </a:tcPr>
                    </a:tc>
                    <a:extLst>
                      <a:ext uri="{0D108BD9-81ED-4DB2-BD59-A6C34878D82A}">
                        <a16:rowId xmlns:a16="http://schemas.microsoft.com/office/drawing/2014/main" val="1559981763"/>
                      </a:ext>
                    </a:extLst>
                  </a:tr>
                  <a:tr h="756068">
                    <a:tc>
                      <a:txBody>
                        <a:bodyPr/>
                        <a:lstStyle/>
                        <a:p>
                          <a:endParaRPr lang="en-US"/>
                        </a:p>
                      </a:txBody>
                      <a:tcPr anchor="ctr">
                        <a:blipFill>
                          <a:blip r:embed="rId2"/>
                          <a:stretch>
                            <a:fillRect l="-321" t="-301613" r="-200321" b="-1613"/>
                          </a:stretch>
                        </a:blipFill>
                      </a:tcPr>
                    </a:tc>
                    <a:tc>
                      <a:txBody>
                        <a:bodyPr/>
                        <a:lstStyle/>
                        <a:p>
                          <a:endParaRPr lang="en-US"/>
                        </a:p>
                      </a:txBody>
                      <a:tcPr anchor="ctr">
                        <a:blipFill>
                          <a:blip r:embed="rId2"/>
                          <a:stretch>
                            <a:fillRect l="-100643" t="-301613" r="-100965" b="-1613"/>
                          </a:stretch>
                        </a:blipFill>
                      </a:tcPr>
                    </a:tc>
                    <a:tc>
                      <a:txBody>
                        <a:bodyPr/>
                        <a:lstStyle/>
                        <a:p>
                          <a:endParaRPr lang="en-US"/>
                        </a:p>
                      </a:txBody>
                      <a:tcPr anchor="ctr">
                        <a:blipFill>
                          <a:blip r:embed="rId2"/>
                          <a:stretch>
                            <a:fillRect l="-200000" t="-301613" r="-641" b="-1613"/>
                          </a:stretch>
                        </a:blipFill>
                      </a:tcPr>
                    </a:tc>
                    <a:extLst>
                      <a:ext uri="{0D108BD9-81ED-4DB2-BD59-A6C34878D82A}">
                        <a16:rowId xmlns:a16="http://schemas.microsoft.com/office/drawing/2014/main" val="2693455392"/>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8E8C4B2-7D28-4E21-A986-D2796F67E816}"/>
                  </a:ext>
                </a:extLst>
              </p:cNvPr>
              <p:cNvSpPr txBox="1"/>
              <p:nvPr/>
            </p:nvSpPr>
            <p:spPr>
              <a:xfrm>
                <a:off x="3190261" y="5167312"/>
                <a:ext cx="4413901" cy="923330"/>
              </a:xfrm>
              <a:prstGeom prst="rect">
                <a:avLst/>
              </a:prstGeom>
              <a:noFill/>
            </p:spPr>
            <p:txBody>
              <a:bodyPr wrap="none" rtlCol="0">
                <a:spAutoFit/>
              </a:bodyPr>
              <a:lstStyle/>
              <a:p>
                <a:r>
                  <a:rPr lang="en-SG" dirty="0"/>
                  <a:t>Note:</a:t>
                </a:r>
              </a:p>
              <a:p>
                <a:pPr marL="285750" indent="-28575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𝑎𝑏</m:t>
                        </m:r>
                      </m:sub>
                    </m:sSub>
                  </m:oMath>
                </a14:m>
                <a:r>
                  <a:rPr lang="en-SG" dirty="0"/>
                  <a:t> means weight from node </a:t>
                </a:r>
                <a14:m>
                  <m:oMath xmlns:m="http://schemas.openxmlformats.org/officeDocument/2006/math">
                    <m:r>
                      <a:rPr lang="en-SG" i="1" dirty="0" smtClean="0">
                        <a:latin typeface="Cambria Math" panose="02040503050406030204" pitchFamily="18" charset="0"/>
                      </a:rPr>
                      <m:t>𝑎</m:t>
                    </m:r>
                  </m:oMath>
                </a14:m>
                <a:r>
                  <a:rPr lang="en-SG" dirty="0"/>
                  <a:t> to node </a:t>
                </a:r>
                <a14:m>
                  <m:oMath xmlns:m="http://schemas.openxmlformats.org/officeDocument/2006/math">
                    <m:r>
                      <a:rPr lang="en-SG" i="1" dirty="0" smtClean="0">
                        <a:latin typeface="Cambria Math" panose="02040503050406030204" pitchFamily="18" charset="0"/>
                      </a:rPr>
                      <m:t>𝑏</m:t>
                    </m:r>
                  </m:oMath>
                </a14:m>
                <a:endParaRPr lang="en-SG" dirty="0"/>
              </a:p>
              <a:p>
                <a:pPr marL="285750" indent="-285750">
                  <a:buFont typeface="Arial" panose="020B0604020202020204" pitchFamily="34" charset="0"/>
                  <a:buChar char="•"/>
                </a:pPr>
                <a14:m>
                  <m:oMath xmlns:m="http://schemas.openxmlformats.org/officeDocument/2006/math">
                    <m:r>
                      <a:rPr lang="en-SG" b="0" i="1" smtClean="0">
                        <a:latin typeface="Cambria Math" panose="02040503050406030204" pitchFamily="18" charset="0"/>
                        <a:ea typeface="Cambria Math" panose="02040503050406030204" pitchFamily="18" charset="0"/>
                      </a:rPr>
                      <m:t>0</m:t>
                    </m:r>
                    <m:r>
                      <a:rPr lang="en-SG" i="1" smtClean="0">
                        <a:latin typeface="Cambria Math" panose="02040503050406030204" pitchFamily="18" charset="0"/>
                        <a:ea typeface="Cambria Math" panose="02040503050406030204" pitchFamily="18" charset="0"/>
                      </a:rPr>
                      <m:t>&lt;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𝑎𝑏</m:t>
                        </m:r>
                      </m:sub>
                    </m:sSub>
                    <m:r>
                      <a:rPr lang="en-SG"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1</m:t>
                    </m:r>
                  </m:oMath>
                </a14:m>
                <a:endParaRPr lang="en-SG" dirty="0"/>
              </a:p>
            </p:txBody>
          </p:sp>
        </mc:Choice>
        <mc:Fallback xmlns="">
          <p:sp>
            <p:nvSpPr>
              <p:cNvPr id="5" name="TextBox 4">
                <a:extLst>
                  <a:ext uri="{FF2B5EF4-FFF2-40B4-BE49-F238E27FC236}">
                    <a16:creationId xmlns:a16="http://schemas.microsoft.com/office/drawing/2014/main" id="{B8E8C4B2-7D28-4E21-A986-D2796F67E816}"/>
                  </a:ext>
                </a:extLst>
              </p:cNvPr>
              <p:cNvSpPr txBox="1">
                <a:spLocks noRot="1" noChangeAspect="1" noMove="1" noResize="1" noEditPoints="1" noAdjustHandles="1" noChangeArrowheads="1" noChangeShapeType="1" noTextEdit="1"/>
              </p:cNvSpPr>
              <p:nvPr/>
            </p:nvSpPr>
            <p:spPr>
              <a:xfrm>
                <a:off x="3190261" y="5167312"/>
                <a:ext cx="4413901" cy="923330"/>
              </a:xfrm>
              <a:prstGeom prst="rect">
                <a:avLst/>
              </a:prstGeom>
              <a:blipFill>
                <a:blip r:embed="rId3"/>
                <a:stretch>
                  <a:fillRect l="-1105" t="-3974" b="-7285"/>
                </a:stretch>
              </a:blipFill>
            </p:spPr>
            <p:txBody>
              <a:bodyPr/>
              <a:lstStyle/>
              <a:p>
                <a:r>
                  <a:rPr lang="en-GB">
                    <a:noFill/>
                  </a:rPr>
                  <a:t> </a:t>
                </a:r>
              </a:p>
            </p:txBody>
          </p:sp>
        </mc:Fallback>
      </mc:AlternateContent>
    </p:spTree>
    <p:extLst>
      <p:ext uri="{BB962C8B-B14F-4D97-AF65-F5344CB8AC3E}">
        <p14:creationId xmlns:p14="http://schemas.microsoft.com/office/powerpoint/2010/main" val="445379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573B-A76D-42F8-94A8-08C57FC81CF7}"/>
              </a:ext>
            </a:extLst>
          </p:cNvPr>
          <p:cNvSpPr>
            <a:spLocks noGrp="1"/>
          </p:cNvSpPr>
          <p:nvPr>
            <p:ph type="title"/>
          </p:nvPr>
        </p:nvSpPr>
        <p:spPr/>
        <p:txBody>
          <a:bodyPr/>
          <a:lstStyle/>
          <a:p>
            <a:r>
              <a:rPr lang="en-SG" dirty="0"/>
              <a:t>Theoretically and Ideally…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A81447-DCC8-4517-B40C-0139083184D1}"/>
                  </a:ext>
                </a:extLst>
              </p:cNvPr>
              <p:cNvSpPr>
                <a:spLocks noGrp="1"/>
              </p:cNvSpPr>
              <p:nvPr>
                <p:ph idx="1"/>
              </p:nvPr>
            </p:nvSpPr>
            <p:spPr>
              <a:xfrm>
                <a:off x="838200" y="2894201"/>
                <a:ext cx="10515600" cy="1677799"/>
              </a:xfrm>
            </p:spPr>
            <p:txBody>
              <a:bodyPr/>
              <a:lstStyle/>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1</m:t>
                                    </m:r>
                                  </m:sub>
                                </m:sSub>
                              </m:e>
                            </m:m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2</m:t>
                                    </m:r>
                                  </m:sub>
                                </m:sSub>
                              </m:e>
                            </m:mr>
                            <m:m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3</m:t>
                                    </m:r>
                                  </m:sub>
                                </m:sSub>
                              </m:e>
                            </m:mr>
                            <m:m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4</m:t>
                                    </m:r>
                                  </m:sub>
                                </m:sSub>
                              </m:e>
                            </m:mr>
                          </m:m>
                        </m:e>
                      </m:d>
                      <m:r>
                        <a:rPr lang="en-SG" b="0" i="1" smtClean="0">
                          <a:latin typeface="Cambria Math" panose="02040503050406030204" pitchFamily="18" charset="0"/>
                        </a:rPr>
                        <m:t>=</m:t>
                      </m:r>
                      <m:d>
                        <m:dPr>
                          <m:ctrlPr>
                            <a:rPr lang="en-GB" i="1" smtClean="0">
                              <a:latin typeface="Cambria Math" panose="02040503050406030204" pitchFamily="18" charset="0"/>
                            </a:rPr>
                          </m:ctrlPr>
                        </m:dPr>
                        <m:e>
                          <m:m>
                            <m:mPr>
                              <m:mcs>
                                <m:mc>
                                  <m:mcPr>
                                    <m:count m:val="3"/>
                                    <m:mcJc m:val="center"/>
                                  </m:mcPr>
                                </m:mc>
                              </m:mcs>
                              <m:ctrlPr>
                                <a:rPr lang="en-GB" i="1" smtClean="0">
                                  <a:latin typeface="Cambria Math" panose="02040503050406030204" pitchFamily="18" charset="0"/>
                                </a:rPr>
                              </m:ctrlPr>
                            </m:mPr>
                            <m:m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11</m:t>
                                    </m:r>
                                  </m:sub>
                                </m:sSub>
                              </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21</m:t>
                                    </m:r>
                                  </m:sub>
                                </m:sSub>
                              </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31</m:t>
                                    </m:r>
                                  </m:sub>
                                </m:sSub>
                              </m:e>
                            </m:mr>
                            <m:m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12</m:t>
                                    </m:r>
                                  </m:sub>
                                </m:sSub>
                              </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22</m:t>
                                    </m:r>
                                  </m:sub>
                                </m:sSub>
                              </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32</m:t>
                                    </m:r>
                                  </m:sub>
                                </m:sSub>
                              </m:e>
                            </m:mr>
                            <m:m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13</m:t>
                                    </m:r>
                                  </m:sub>
                                </m:sSub>
                              </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23</m:t>
                                    </m:r>
                                  </m:sub>
                                </m:sSub>
                              </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33</m:t>
                                    </m:r>
                                  </m:sub>
                                </m:sSub>
                              </m:e>
                            </m:mr>
                            <m:m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14</m:t>
                                    </m:r>
                                  </m:sub>
                                </m:sSub>
                              </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24</m:t>
                                    </m:r>
                                  </m:sub>
                                </m:sSub>
                              </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34</m:t>
                                    </m:r>
                                  </m:sub>
                                </m:sSub>
                              </m:e>
                            </m:mr>
                          </m:m>
                        </m:e>
                      </m:d>
                      <m:d>
                        <m:dPr>
                          <m:ctrlPr>
                            <a:rPr lang="en-GB"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m:rPr>
                                        <m:brk m:alnAt="7"/>
                                      </m:rPr>
                                      <a:rPr lang="en-SG" b="0" i="1" smtClean="0">
                                        <a:latin typeface="Cambria Math" panose="02040503050406030204" pitchFamily="18" charset="0"/>
                                      </a:rPr>
                                      <m:t>𝑖</m:t>
                                    </m:r>
                                    <m:r>
                                      <a:rPr lang="en-SG" b="0" i="1" smtClean="0">
                                        <a:latin typeface="Cambria Math" panose="02040503050406030204" pitchFamily="18" charset="0"/>
                                      </a:rPr>
                                      <m:t>1</m:t>
                                    </m:r>
                                  </m:sub>
                                </m:sSub>
                              </m:e>
                            </m:m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m:rPr>
                                        <m:brk m:alnAt="7"/>
                                      </m:rPr>
                                      <a:rPr lang="en-SG" b="0" i="1" smtClean="0">
                                        <a:latin typeface="Cambria Math" panose="02040503050406030204" pitchFamily="18" charset="0"/>
                                      </a:rPr>
                                      <m:t>𝑖</m:t>
                                    </m:r>
                                    <m:r>
                                      <a:rPr lang="en-SG" b="0" i="1" smtClean="0">
                                        <a:latin typeface="Cambria Math" panose="02040503050406030204" pitchFamily="18" charset="0"/>
                                      </a:rPr>
                                      <m:t>2</m:t>
                                    </m:r>
                                  </m:sub>
                                </m:sSub>
                              </m:e>
                            </m:m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m:rPr>
                                        <m:brk m:alnAt="7"/>
                                      </m:rPr>
                                      <a:rPr lang="en-SG" b="0" i="1" smtClean="0">
                                        <a:latin typeface="Cambria Math" panose="02040503050406030204" pitchFamily="18" charset="0"/>
                                      </a:rPr>
                                      <m:t>𝑖</m:t>
                                    </m:r>
                                    <m:r>
                                      <a:rPr lang="en-SG" b="0" i="1" smtClean="0">
                                        <a:latin typeface="Cambria Math" panose="02040503050406030204" pitchFamily="18" charset="0"/>
                                      </a:rPr>
                                      <m:t>3</m:t>
                                    </m:r>
                                  </m:sub>
                                </m:sSub>
                              </m:e>
                            </m:mr>
                          </m:m>
                        </m:e>
                      </m:d>
                    </m:oMath>
                  </m:oMathPara>
                </a14:m>
                <a:endParaRPr lang="en-GB" dirty="0"/>
              </a:p>
            </p:txBody>
          </p:sp>
        </mc:Choice>
        <mc:Fallback xmlns="">
          <p:sp>
            <p:nvSpPr>
              <p:cNvPr id="3" name="Content Placeholder 2">
                <a:extLst>
                  <a:ext uri="{FF2B5EF4-FFF2-40B4-BE49-F238E27FC236}">
                    <a16:creationId xmlns:a16="http://schemas.microsoft.com/office/drawing/2014/main" id="{BFA81447-DCC8-4517-B40C-0139083184D1}"/>
                  </a:ext>
                </a:extLst>
              </p:cNvPr>
              <p:cNvSpPr>
                <a:spLocks noGrp="1" noRot="1" noChangeAspect="1" noMove="1" noResize="1" noEditPoints="1" noAdjustHandles="1" noChangeArrowheads="1" noChangeShapeType="1" noTextEdit="1"/>
              </p:cNvSpPr>
              <p:nvPr>
                <p:ph idx="1"/>
              </p:nvPr>
            </p:nvSpPr>
            <p:spPr>
              <a:xfrm>
                <a:off x="838200" y="2894201"/>
                <a:ext cx="10515600" cy="1677799"/>
              </a:xfrm>
              <a:blipFill>
                <a:blip r:embed="rId2"/>
                <a:stretch>
                  <a:fillRect t="-1818"/>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EF737E87-D4C2-46B7-AB32-32CE0D588C44}"/>
              </a:ext>
            </a:extLst>
          </p:cNvPr>
          <p:cNvSpPr txBox="1"/>
          <p:nvPr/>
        </p:nvSpPr>
        <p:spPr>
          <a:xfrm>
            <a:off x="4520120" y="5452347"/>
            <a:ext cx="3151760" cy="646331"/>
          </a:xfrm>
          <a:prstGeom prst="rect">
            <a:avLst/>
          </a:prstGeom>
          <a:noFill/>
        </p:spPr>
        <p:txBody>
          <a:bodyPr wrap="none" rtlCol="0">
            <a:spAutoFit/>
          </a:bodyPr>
          <a:lstStyle/>
          <a:p>
            <a:r>
              <a:rPr lang="en-SG" dirty="0"/>
              <a:t>Note:</a:t>
            </a:r>
          </a:p>
          <a:p>
            <a:pPr marL="285750" indent="-285750">
              <a:buFont typeface="Arial" panose="020B0604020202020204" pitchFamily="34" charset="0"/>
              <a:buChar char="•"/>
            </a:pPr>
            <a:r>
              <a:rPr lang="en-SG" dirty="0"/>
              <a:t>Matrix in m by n dimension</a:t>
            </a:r>
          </a:p>
        </p:txBody>
      </p:sp>
    </p:spTree>
    <p:extLst>
      <p:ext uri="{BB962C8B-B14F-4D97-AF65-F5344CB8AC3E}">
        <p14:creationId xmlns:p14="http://schemas.microsoft.com/office/powerpoint/2010/main" val="3954219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25BD-D0BD-4449-B641-13ABBB9F1A78}"/>
              </a:ext>
            </a:extLst>
          </p:cNvPr>
          <p:cNvSpPr>
            <a:spLocks noGrp="1"/>
          </p:cNvSpPr>
          <p:nvPr>
            <p:ph type="title"/>
          </p:nvPr>
        </p:nvSpPr>
        <p:spPr/>
        <p:txBody>
          <a:bodyPr/>
          <a:lstStyle/>
          <a:p>
            <a:r>
              <a:rPr lang="en-SG" dirty="0"/>
              <a:t>Practically and Physically …</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A67272-F5D1-4703-90DF-D8FFAE318154}"/>
                  </a:ext>
                </a:extLst>
              </p:cNvPr>
              <p:cNvSpPr>
                <a:spLocks noGrp="1"/>
              </p:cNvSpPr>
              <p:nvPr>
                <p:ph idx="1"/>
              </p:nvPr>
            </p:nvSpPr>
            <p:spPr/>
            <p:txBody>
              <a:bodyPr/>
              <a:lstStyle/>
              <a:p>
                <a:r>
                  <a:rPr lang="en-SG" dirty="0"/>
                  <a:t>Relate weight to resistance</a:t>
                </a:r>
              </a:p>
              <a:p>
                <a:r>
                  <a:rPr lang="en-SG" dirty="0"/>
                  <a:t>No physics for </a:t>
                </a:r>
                <a14:m>
                  <m:oMath xmlns:m="http://schemas.openxmlformats.org/officeDocument/2006/math">
                    <m:r>
                      <a:rPr lang="en-SG" b="0" i="1" smtClean="0">
                        <a:latin typeface="Cambria Math" panose="02040503050406030204" pitchFamily="18" charset="0"/>
                      </a:rPr>
                      <m:t>𝑅</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𝑅</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ea typeface="Cambria Math" panose="02040503050406030204" pitchFamily="18" charset="0"/>
                          </a:rPr>
                        </m:ctrlPr>
                      </m:fPr>
                      <m:num>
                        <m:r>
                          <a:rPr lang="en-SG" b="0" i="1" smtClean="0">
                            <a:latin typeface="Cambria Math" panose="02040503050406030204" pitchFamily="18" charset="0"/>
                            <a:ea typeface="Cambria Math" panose="02040503050406030204" pitchFamily="18" charset="0"/>
                          </a:rPr>
                          <m:t>1</m:t>
                        </m:r>
                      </m:num>
                      <m:den>
                        <m:r>
                          <a:rPr lang="en-SG" b="0" i="1" smtClean="0">
                            <a:latin typeface="Cambria Math" panose="02040503050406030204" pitchFamily="18" charset="0"/>
                            <a:ea typeface="Cambria Math" panose="02040503050406030204" pitchFamily="18" charset="0"/>
                          </a:rPr>
                          <m:t>𝑉</m:t>
                        </m:r>
                      </m:den>
                    </m:f>
                  </m:oMath>
                </a14:m>
                <a:r>
                  <a:rPr lang="en-GB" dirty="0"/>
                  <a:t> , only for</a:t>
                </a:r>
                <a:r>
                  <a:rPr lang="en-SG" b="0" dirty="0"/>
                  <a:t> </a:t>
                </a:r>
                <a14:m>
                  <m:oMath xmlns:m="http://schemas.openxmlformats.org/officeDocument/2006/math">
                    <m:f>
                      <m:fPr>
                        <m:ctrlPr>
                          <a:rPr lang="en-SG" b="0" i="1" smtClean="0">
                            <a:latin typeface="Cambria Math" panose="02040503050406030204" pitchFamily="18" charset="0"/>
                          </a:rPr>
                        </m:ctrlPr>
                      </m:fPr>
                      <m:num>
                        <m:r>
                          <a:rPr lang="en-SG" b="0" i="0" smtClean="0">
                            <a:latin typeface="Cambria Math" panose="02040503050406030204" pitchFamily="18" charset="0"/>
                          </a:rPr>
                          <m:t>1</m:t>
                        </m:r>
                      </m:num>
                      <m:den>
                        <m:r>
                          <a:rPr lang="en-SG" b="0" i="1" smtClean="0">
                            <a:latin typeface="Cambria Math" panose="02040503050406030204" pitchFamily="18" charset="0"/>
                          </a:rPr>
                          <m:t>𝑅</m:t>
                        </m:r>
                      </m:den>
                    </m:f>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𝑅</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𝑉</m:t>
                    </m:r>
                  </m:oMath>
                </a14:m>
                <a:endParaRPr lang="en-GB" dirty="0"/>
              </a:p>
              <a:p>
                <a:r>
                  <a:rPr lang="en-GB" dirty="0"/>
                  <a:t>Hence, </a:t>
                </a:r>
                <a14:m>
                  <m:oMath xmlns:m="http://schemas.openxmlformats.org/officeDocument/2006/math">
                    <m:r>
                      <a:rPr lang="en-SG" b="0" i="1" smtClean="0">
                        <a:latin typeface="Cambria Math" panose="02040503050406030204" pitchFamily="18" charset="0"/>
                        <a:ea typeface="Cambria Math" panose="02040503050406030204" pitchFamily="18" charset="0"/>
                      </a:rPr>
                      <m:t>𝑤</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ea typeface="Cambria Math" panose="02040503050406030204" pitchFamily="18" charset="0"/>
                          </a:rPr>
                        </m:ctrlPr>
                      </m:fPr>
                      <m:num>
                        <m:r>
                          <a:rPr lang="en-SG" b="0" i="1" smtClean="0">
                            <a:latin typeface="Cambria Math" panose="02040503050406030204" pitchFamily="18" charset="0"/>
                            <a:ea typeface="Cambria Math" panose="02040503050406030204" pitchFamily="18" charset="0"/>
                          </a:rPr>
                          <m:t>1</m:t>
                        </m:r>
                      </m:num>
                      <m:den>
                        <m:r>
                          <a:rPr lang="en-SG" b="0" i="1" smtClean="0">
                            <a:latin typeface="Cambria Math" panose="02040503050406030204" pitchFamily="18" charset="0"/>
                            <a:ea typeface="Cambria Math" panose="02040503050406030204" pitchFamily="18" charset="0"/>
                          </a:rPr>
                          <m:t>𝑅</m:t>
                        </m:r>
                      </m:den>
                    </m:f>
                  </m:oMath>
                </a14:m>
                <a:r>
                  <a:rPr lang="en-GB" dirty="0"/>
                  <a:t> , or simply, </a:t>
                </a:r>
                <a14:m>
                  <m:oMath xmlns:m="http://schemas.openxmlformats.org/officeDocument/2006/math">
                    <m:r>
                      <a:rPr lang="en-SG" b="0" i="1" smtClean="0">
                        <a:latin typeface="Cambria Math" panose="02040503050406030204" pitchFamily="18" charset="0"/>
                        <a:ea typeface="Cambria Math" panose="02040503050406030204" pitchFamily="18" charset="0"/>
                      </a:rPr>
                      <m:t>𝑤</m:t>
                    </m:r>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ea typeface="Cambria Math" panose="02040503050406030204" pitchFamily="18" charset="0"/>
                          </a:rPr>
                        </m:ctrlPr>
                      </m:fPr>
                      <m:num>
                        <m:r>
                          <a:rPr lang="en-SG" b="0" i="1" smtClean="0">
                            <a:latin typeface="Cambria Math" panose="02040503050406030204" pitchFamily="18" charset="0"/>
                            <a:ea typeface="Cambria Math" panose="02040503050406030204" pitchFamily="18" charset="0"/>
                          </a:rPr>
                          <m:t>1</m:t>
                        </m:r>
                      </m:num>
                      <m:den>
                        <m:r>
                          <a:rPr lang="en-SG" b="0" i="1" smtClean="0">
                            <a:latin typeface="Cambria Math" panose="02040503050406030204" pitchFamily="18" charset="0"/>
                            <a:ea typeface="Cambria Math" panose="02040503050406030204" pitchFamily="18" charset="0"/>
                          </a:rPr>
                          <m:t>𝑅</m:t>
                        </m:r>
                      </m:den>
                    </m:f>
                  </m:oMath>
                </a14:m>
                <a:r>
                  <a:rPr lang="en-GB" dirty="0"/>
                  <a:t> </a:t>
                </a:r>
              </a:p>
            </p:txBody>
          </p:sp>
        </mc:Choice>
        <mc:Fallback xmlns="">
          <p:sp>
            <p:nvSpPr>
              <p:cNvPr id="3" name="Content Placeholder 2">
                <a:extLst>
                  <a:ext uri="{FF2B5EF4-FFF2-40B4-BE49-F238E27FC236}">
                    <a16:creationId xmlns:a16="http://schemas.microsoft.com/office/drawing/2014/main" id="{CDA67272-F5D1-4703-90DF-D8FFAE31815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2083059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7CBC04F-DDA2-47BB-BD02-4B78E63D7D89}"/>
                  </a:ext>
                </a:extLst>
              </p:cNvPr>
              <p:cNvSpPr>
                <a:spLocks noGrp="1"/>
              </p:cNvSpPr>
              <p:nvPr>
                <p:ph type="title"/>
              </p:nvPr>
            </p:nvSpPr>
            <p:spPr/>
            <p:txBody>
              <a:bodyPr/>
              <a:lstStyle/>
              <a:p>
                <a:r>
                  <a:rPr lang="en-SG" dirty="0"/>
                  <a:t>Weight </a:t>
                </a:r>
                <a14:m>
                  <m:oMath xmlns:m="http://schemas.openxmlformats.org/officeDocument/2006/math">
                    <m:r>
                      <a:rPr lang="en-SG" i="1" smtClean="0">
                        <a:latin typeface="Cambria Math" panose="02040503050406030204" pitchFamily="18" charset="0"/>
                        <a:ea typeface="Cambria Math" panose="02040503050406030204" pitchFamily="18" charset="0"/>
                      </a:rPr>
                      <m:t>→</m:t>
                    </m:r>
                  </m:oMath>
                </a14:m>
                <a:r>
                  <a:rPr lang="en-SG" dirty="0"/>
                  <a:t> Resistance</a:t>
                </a:r>
                <a:endParaRPr lang="en-GB" dirty="0"/>
              </a:p>
            </p:txBody>
          </p:sp>
        </mc:Choice>
        <mc:Fallback xmlns="">
          <p:sp>
            <p:nvSpPr>
              <p:cNvPr id="2" name="Title 1">
                <a:extLst>
                  <a:ext uri="{FF2B5EF4-FFF2-40B4-BE49-F238E27FC236}">
                    <a16:creationId xmlns:a16="http://schemas.microsoft.com/office/drawing/2014/main" id="{C7CBC04F-DDA2-47BB-BD02-4B78E63D7D8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D55131-C518-4C55-9C6C-499C4C8042BD}"/>
                  </a:ext>
                </a:extLst>
              </p:cNvPr>
              <p:cNvSpPr>
                <a:spLocks noGrp="1"/>
              </p:cNvSpPr>
              <p:nvPr>
                <p:ph idx="1"/>
              </p:nvPr>
            </p:nvSpPr>
            <p:spPr>
              <a:xfrm>
                <a:off x="838200" y="5721291"/>
                <a:ext cx="10515600" cy="455671"/>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𝑅</m:t>
                      </m:r>
                      <m:r>
                        <a:rPr lang="en-SG" b="0" i="1" smtClean="0">
                          <a:latin typeface="Cambria Math" panose="02040503050406030204" pitchFamily="18" charset="0"/>
                        </a:rPr>
                        <m:t>=1/</m:t>
                      </m:r>
                      <m:r>
                        <a:rPr lang="en-SG" b="0" i="1" smtClean="0">
                          <a:latin typeface="Cambria Math" panose="02040503050406030204" pitchFamily="18" charset="0"/>
                        </a:rPr>
                        <m:t>𝑤</m:t>
                      </m:r>
                    </m:oMath>
                  </m:oMathPara>
                </a14:m>
                <a:endParaRPr lang="en-GB" dirty="0"/>
              </a:p>
            </p:txBody>
          </p:sp>
        </mc:Choice>
        <mc:Fallback xmlns="">
          <p:sp>
            <p:nvSpPr>
              <p:cNvPr id="3" name="Content Placeholder 2">
                <a:extLst>
                  <a:ext uri="{FF2B5EF4-FFF2-40B4-BE49-F238E27FC236}">
                    <a16:creationId xmlns:a16="http://schemas.microsoft.com/office/drawing/2014/main" id="{37D55131-C518-4C55-9C6C-499C4C8042BD}"/>
                  </a:ext>
                </a:extLst>
              </p:cNvPr>
              <p:cNvSpPr>
                <a:spLocks noGrp="1" noRot="1" noChangeAspect="1" noMove="1" noResize="1" noEditPoints="1" noAdjustHandles="1" noChangeArrowheads="1" noChangeShapeType="1" noTextEdit="1"/>
              </p:cNvSpPr>
              <p:nvPr>
                <p:ph idx="1"/>
              </p:nvPr>
            </p:nvSpPr>
            <p:spPr>
              <a:xfrm>
                <a:off x="838200" y="5721291"/>
                <a:ext cx="10515600" cy="455671"/>
              </a:xfrm>
              <a:blipFill>
                <a:blip r:embed="rId3"/>
                <a:stretch>
                  <a:fillRect b="-1756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2054BFD-E7CA-40AD-A1C5-3C58E4B71695}"/>
                  </a:ext>
                </a:extLst>
              </p:cNvPr>
              <p:cNvSpPr/>
              <p:nvPr/>
            </p:nvSpPr>
            <p:spPr>
              <a:xfrm>
                <a:off x="2289649" y="2794907"/>
                <a:ext cx="7612701" cy="18221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2800" i="1" smtClean="0">
                              <a:latin typeface="Cambria Math" panose="02040503050406030204" pitchFamily="18" charset="0"/>
                            </a:rPr>
                          </m:ctrlPr>
                        </m:dPr>
                        <m:e>
                          <m:m>
                            <m:mPr>
                              <m:mcs>
                                <m:mc>
                                  <m:mcPr>
                                    <m:count m:val="3"/>
                                    <m:mcJc m:val="center"/>
                                  </m:mcPr>
                                </m:mc>
                              </m:mcs>
                              <m:ctrlPr>
                                <a:rPr lang="en-GB" sz="2800" i="1" smtClean="0">
                                  <a:latin typeface="Cambria Math" panose="02040503050406030204" pitchFamily="18" charset="0"/>
                                </a:rPr>
                              </m:ctrlPr>
                            </m:mP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31</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32</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33</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24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34</m:t>
                                    </m:r>
                                  </m:sub>
                                </m:sSub>
                              </m:e>
                            </m:mr>
                          </m:m>
                        </m:e>
                      </m:d>
                      <m:r>
                        <a:rPr lang="en-SG" sz="2800" b="0" i="1" smtClean="0">
                          <a:latin typeface="Cambria Math" panose="02040503050406030204" pitchFamily="18" charset="0"/>
                          <a:ea typeface="Cambria Math" panose="02040503050406030204" pitchFamily="18" charset="0"/>
                        </a:rPr>
                        <m:t>→</m:t>
                      </m:r>
                      <m:d>
                        <m:dPr>
                          <m:ctrlPr>
                            <a:rPr lang="en-GB" sz="2800" i="1" smtClean="0">
                              <a:latin typeface="Cambria Math" panose="02040503050406030204" pitchFamily="18" charset="0"/>
                            </a:rPr>
                          </m:ctrlPr>
                        </m:dPr>
                        <m:e>
                          <m:m>
                            <m:mPr>
                              <m:mcs>
                                <m:mc>
                                  <m:mcPr>
                                    <m:count m:val="3"/>
                                    <m:mcJc m:val="center"/>
                                  </m:mcPr>
                                </m:mc>
                              </m:mcs>
                              <m:ctrlPr>
                                <a:rPr lang="en-GB" sz="2800" i="1" smtClean="0">
                                  <a:latin typeface="Cambria Math" panose="02040503050406030204" pitchFamily="18" charset="0"/>
                                </a:rPr>
                              </m:ctrlPr>
                            </m:mP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21</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31</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22</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32</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23</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33</m:t>
                                    </m:r>
                                  </m:sub>
                                </m:sSub>
                              </m:e>
                            </m:mr>
                            <m:mr>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14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24</m:t>
                                    </m:r>
                                  </m:sub>
                                </m:sSub>
                              </m:e>
                              <m:e>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1/</m:t>
                                    </m:r>
                                    <m:r>
                                      <a:rPr lang="en-SG" sz="2800" b="0" i="1" smtClean="0">
                                        <a:latin typeface="Cambria Math" panose="02040503050406030204" pitchFamily="18" charset="0"/>
                                      </a:rPr>
                                      <m:t>𝑅</m:t>
                                    </m:r>
                                  </m:e>
                                  <m:sub>
                                    <m:r>
                                      <a:rPr lang="en-SG" sz="2800" b="0" i="1" smtClean="0">
                                        <a:latin typeface="Cambria Math" panose="02040503050406030204" pitchFamily="18" charset="0"/>
                                      </a:rPr>
                                      <m:t>34</m:t>
                                    </m:r>
                                  </m:sub>
                                </m:sSub>
                              </m:e>
                            </m:mr>
                          </m:m>
                        </m:e>
                      </m:d>
                    </m:oMath>
                  </m:oMathPara>
                </a14:m>
                <a:endParaRPr lang="en-GB" sz="2800" dirty="0"/>
              </a:p>
            </p:txBody>
          </p:sp>
        </mc:Choice>
        <mc:Fallback xmlns="">
          <p:sp>
            <p:nvSpPr>
              <p:cNvPr id="4" name="Rectangle 3">
                <a:extLst>
                  <a:ext uri="{FF2B5EF4-FFF2-40B4-BE49-F238E27FC236}">
                    <a16:creationId xmlns:a16="http://schemas.microsoft.com/office/drawing/2014/main" id="{72054BFD-E7CA-40AD-A1C5-3C58E4B71695}"/>
                  </a:ext>
                </a:extLst>
              </p:cNvPr>
              <p:cNvSpPr>
                <a:spLocks noRot="1" noChangeAspect="1" noMove="1" noResize="1" noEditPoints="1" noAdjustHandles="1" noChangeArrowheads="1" noChangeShapeType="1" noTextEdit="1"/>
              </p:cNvSpPr>
              <p:nvPr/>
            </p:nvSpPr>
            <p:spPr>
              <a:xfrm>
                <a:off x="2289649" y="2794907"/>
                <a:ext cx="7612701" cy="1822165"/>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142415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07141-D107-40FD-9839-7C2973EC0012}"/>
              </a:ext>
            </a:extLst>
          </p:cNvPr>
          <p:cNvSpPr>
            <a:spLocks noGrp="1"/>
          </p:cNvSpPr>
          <p:nvPr>
            <p:ph type="title"/>
          </p:nvPr>
        </p:nvSpPr>
        <p:spPr/>
        <p:txBody>
          <a:bodyPr/>
          <a:lstStyle/>
          <a:p>
            <a:r>
              <a:rPr lang="en-SG" dirty="0"/>
              <a:t>Matrix Operation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65D5F6-D133-4A65-AEB9-1096A293A41B}"/>
                  </a:ext>
                </a:extLst>
              </p:cNvPr>
              <p:cNvSpPr>
                <a:spLocks noGrp="1"/>
              </p:cNvSpPr>
              <p:nvPr>
                <p:ph idx="1"/>
              </p:nvPr>
            </p:nvSpPr>
            <p:spPr>
              <a:xfrm>
                <a:off x="838200" y="2441706"/>
                <a:ext cx="10515600" cy="1974588"/>
              </a:xfrm>
            </p:spPr>
            <p:txBody>
              <a:bodyPr/>
              <a:lstStyle/>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1</m:t>
                                    </m:r>
                                  </m:sub>
                                </m:sSub>
                              </m:e>
                            </m:m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2</m:t>
                                    </m:r>
                                  </m:sub>
                                </m:sSub>
                              </m:e>
                            </m:mr>
                            <m:m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3</m:t>
                                    </m:r>
                                  </m:sub>
                                </m:sSub>
                              </m:e>
                            </m:mr>
                            <m:m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4</m:t>
                                    </m:r>
                                  </m:sub>
                                </m:sSub>
                              </m:e>
                            </m:mr>
                          </m:m>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0</m:t>
                          </m:r>
                        </m:sub>
                      </m:sSub>
                      <m:d>
                        <m:dPr>
                          <m:ctrlPr>
                            <a:rPr lang="en-GB" i="1">
                              <a:latin typeface="Cambria Math" panose="02040503050406030204" pitchFamily="18" charset="0"/>
                            </a:rPr>
                          </m:ctrlPr>
                        </m:dPr>
                        <m:e>
                          <m:m>
                            <m:mPr>
                              <m:mcs>
                                <m:mc>
                                  <m:mcPr>
                                    <m:count m:val="3"/>
                                    <m:mcJc m:val="center"/>
                                  </m:mcPr>
                                </m:mc>
                              </m:mcs>
                              <m:ctrlPr>
                                <a:rPr lang="en-GB" i="1">
                                  <a:latin typeface="Cambria Math" panose="02040503050406030204" pitchFamily="18" charset="0"/>
                                </a:rPr>
                              </m:ctrlPr>
                            </m:mPr>
                            <m:mr>
                              <m:e>
                                <m:sSub>
                                  <m:sSubPr>
                                    <m:ctrlPr>
                                      <a:rPr lang="en-SG" i="1">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11</m:t>
                                    </m:r>
                                  </m:sub>
                                </m:sSub>
                              </m:e>
                              <m:e>
                                <m:sSub>
                                  <m:sSubPr>
                                    <m:ctrlPr>
                                      <a:rPr lang="en-SG" i="1">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21</m:t>
                                    </m:r>
                                  </m:sub>
                                </m:sSub>
                              </m:e>
                              <m:e>
                                <m:sSub>
                                  <m:sSubPr>
                                    <m:ctrlPr>
                                      <a:rPr lang="en-SG" i="1" smtClean="0">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31</m:t>
                                    </m:r>
                                  </m:sub>
                                </m:sSub>
                              </m:e>
                            </m:mr>
                            <m:mr>
                              <m:e>
                                <m:sSub>
                                  <m:sSubPr>
                                    <m:ctrlPr>
                                      <a:rPr lang="en-SG" i="1">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12</m:t>
                                    </m:r>
                                  </m:sub>
                                </m:sSub>
                              </m:e>
                              <m:e>
                                <m:sSub>
                                  <m:sSubPr>
                                    <m:ctrlPr>
                                      <a:rPr lang="en-SG" i="1">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22</m:t>
                                    </m:r>
                                  </m:sub>
                                </m:sSub>
                              </m:e>
                              <m:e>
                                <m:sSub>
                                  <m:sSubPr>
                                    <m:ctrlPr>
                                      <a:rPr lang="en-SG" i="1" smtClean="0">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32</m:t>
                                    </m:r>
                                  </m:sub>
                                </m:sSub>
                              </m:e>
                            </m:mr>
                            <m:mr>
                              <m:e>
                                <m:sSub>
                                  <m:sSubPr>
                                    <m:ctrlPr>
                                      <a:rPr lang="en-SG" i="1">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13</m:t>
                                    </m:r>
                                  </m:sub>
                                </m:sSub>
                              </m:e>
                              <m:e>
                                <m:sSub>
                                  <m:sSubPr>
                                    <m:ctrlPr>
                                      <a:rPr lang="en-SG" i="1">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23</m:t>
                                    </m:r>
                                  </m:sub>
                                </m:sSub>
                              </m:e>
                              <m:e>
                                <m:sSub>
                                  <m:sSubPr>
                                    <m:ctrlPr>
                                      <a:rPr lang="en-SG" i="1" smtClean="0">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33</m:t>
                                    </m:r>
                                  </m:sub>
                                </m:sSub>
                              </m:e>
                            </m:mr>
                            <m:mr>
                              <m:e>
                                <m:sSub>
                                  <m:sSubPr>
                                    <m:ctrlPr>
                                      <a:rPr lang="en-SG" i="1" smtClean="0">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14</m:t>
                                    </m:r>
                                  </m:sub>
                                </m:sSub>
                              </m:e>
                              <m:e>
                                <m:sSub>
                                  <m:sSubPr>
                                    <m:ctrlPr>
                                      <a:rPr lang="en-SG" i="1" smtClean="0">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24</m:t>
                                    </m:r>
                                  </m:sub>
                                </m:sSub>
                              </m:e>
                              <m:e>
                                <m:sSub>
                                  <m:sSubPr>
                                    <m:ctrlPr>
                                      <a:rPr lang="en-SG" i="1" smtClean="0">
                                        <a:latin typeface="Cambria Math" panose="02040503050406030204" pitchFamily="18" charset="0"/>
                                      </a:rPr>
                                    </m:ctrlPr>
                                  </m:sSubPr>
                                  <m:e>
                                    <m:r>
                                      <a:rPr lang="en-SG" i="1">
                                        <a:latin typeface="Cambria Math" panose="02040503050406030204" pitchFamily="18" charset="0"/>
                                      </a:rPr>
                                      <m:t>1/</m:t>
                                    </m:r>
                                    <m:r>
                                      <a:rPr lang="en-SG" i="1">
                                        <a:latin typeface="Cambria Math" panose="02040503050406030204" pitchFamily="18" charset="0"/>
                                      </a:rPr>
                                      <m:t>𝑅</m:t>
                                    </m:r>
                                  </m:e>
                                  <m:sub>
                                    <m:r>
                                      <a:rPr lang="en-SG" i="1">
                                        <a:latin typeface="Cambria Math" panose="02040503050406030204" pitchFamily="18" charset="0"/>
                                      </a:rPr>
                                      <m:t>34</m:t>
                                    </m:r>
                                  </m:sub>
                                </m:sSub>
                              </m:e>
                            </m:mr>
                          </m:m>
                        </m:e>
                      </m:d>
                      <m:d>
                        <m:dPr>
                          <m:ctrlPr>
                            <a:rPr lang="en-GB"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m:rPr>
                                        <m:brk m:alnAt="7"/>
                                      </m:rPr>
                                      <a:rPr lang="en-SG" b="0" i="1" smtClean="0">
                                        <a:latin typeface="Cambria Math" panose="02040503050406030204" pitchFamily="18" charset="0"/>
                                      </a:rPr>
                                      <m:t>𝑖</m:t>
                                    </m:r>
                                    <m:r>
                                      <a:rPr lang="en-SG" b="0" i="1" smtClean="0">
                                        <a:latin typeface="Cambria Math" panose="02040503050406030204" pitchFamily="18" charset="0"/>
                                      </a:rPr>
                                      <m:t>1</m:t>
                                    </m:r>
                                  </m:sub>
                                </m:sSub>
                              </m:e>
                            </m:m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m:rPr>
                                        <m:brk m:alnAt="7"/>
                                      </m:rPr>
                                      <a:rPr lang="en-SG" b="0" i="1" smtClean="0">
                                        <a:latin typeface="Cambria Math" panose="02040503050406030204" pitchFamily="18" charset="0"/>
                                      </a:rPr>
                                      <m:t>𝑖</m:t>
                                    </m:r>
                                    <m:r>
                                      <a:rPr lang="en-SG" b="0" i="1" smtClean="0">
                                        <a:latin typeface="Cambria Math" panose="02040503050406030204" pitchFamily="18" charset="0"/>
                                      </a:rPr>
                                      <m:t>2</m:t>
                                    </m:r>
                                  </m:sub>
                                </m:sSub>
                              </m:e>
                            </m:m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m:rPr>
                                        <m:brk m:alnAt="7"/>
                                      </m:rPr>
                                      <a:rPr lang="en-SG" b="0" i="1" smtClean="0">
                                        <a:latin typeface="Cambria Math" panose="02040503050406030204" pitchFamily="18" charset="0"/>
                                      </a:rPr>
                                      <m:t>𝑖</m:t>
                                    </m:r>
                                    <m:r>
                                      <a:rPr lang="en-SG" b="0" i="1" smtClean="0">
                                        <a:latin typeface="Cambria Math" panose="02040503050406030204" pitchFamily="18" charset="0"/>
                                      </a:rPr>
                                      <m:t>3</m:t>
                                    </m:r>
                                  </m:sub>
                                </m:sSub>
                              </m:e>
                            </m:mr>
                          </m:m>
                        </m:e>
                      </m:d>
                    </m:oMath>
                  </m:oMathPara>
                </a14:m>
                <a:endParaRPr lang="en-GB" dirty="0"/>
              </a:p>
            </p:txBody>
          </p:sp>
        </mc:Choice>
        <mc:Fallback xmlns="">
          <p:sp>
            <p:nvSpPr>
              <p:cNvPr id="3" name="Content Placeholder 2">
                <a:extLst>
                  <a:ext uri="{FF2B5EF4-FFF2-40B4-BE49-F238E27FC236}">
                    <a16:creationId xmlns:a16="http://schemas.microsoft.com/office/drawing/2014/main" id="{EC65D5F6-D133-4A65-AEB9-1096A293A41B}"/>
                  </a:ext>
                </a:extLst>
              </p:cNvPr>
              <p:cNvSpPr>
                <a:spLocks noGrp="1" noRot="1" noChangeAspect="1" noMove="1" noResize="1" noEditPoints="1" noAdjustHandles="1" noChangeArrowheads="1" noChangeShapeType="1" noTextEdit="1"/>
              </p:cNvSpPr>
              <p:nvPr>
                <p:ph idx="1"/>
              </p:nvPr>
            </p:nvSpPr>
            <p:spPr>
              <a:xfrm>
                <a:off x="838200" y="2441706"/>
                <a:ext cx="10515600" cy="1974588"/>
              </a:xfrm>
              <a:blipFill>
                <a:blip r:embed="rId2"/>
                <a:stretch>
                  <a:fillRect t="-1858"/>
                </a:stretch>
              </a:blipFill>
            </p:spPr>
            <p:txBody>
              <a:bodyPr/>
              <a:lstStyle/>
              <a:p>
                <a:r>
                  <a:rPr lang="en-GB">
                    <a:noFill/>
                  </a:rPr>
                  <a:t> </a:t>
                </a:r>
              </a:p>
            </p:txBody>
          </p:sp>
        </mc:Fallback>
      </mc:AlternateContent>
      <p:sp>
        <p:nvSpPr>
          <p:cNvPr id="4" name="Content Placeholder 2">
            <a:extLst>
              <a:ext uri="{FF2B5EF4-FFF2-40B4-BE49-F238E27FC236}">
                <a16:creationId xmlns:a16="http://schemas.microsoft.com/office/drawing/2014/main" id="{7688A612-37AC-4FE5-8089-4E20C216E91D}"/>
              </a:ext>
            </a:extLst>
          </p:cNvPr>
          <p:cNvSpPr txBox="1">
            <a:spLocks/>
          </p:cNvSpPr>
          <p:nvPr/>
        </p:nvSpPr>
        <p:spPr>
          <a:xfrm>
            <a:off x="2920417" y="5691858"/>
            <a:ext cx="6351165" cy="823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dirty="0"/>
              <a:t>Is that all for circuit design? Not so simple!</a:t>
            </a:r>
            <a:endParaRPr lang="en-GB"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9FEF1AD-CBAD-4CCF-B869-20F07C54B502}"/>
                  </a:ext>
                </a:extLst>
              </p:cNvPr>
              <p:cNvSpPr txBox="1">
                <a:spLocks/>
              </p:cNvSpPr>
              <p:nvPr/>
            </p:nvSpPr>
            <p:spPr>
              <a:xfrm>
                <a:off x="2527680" y="4527902"/>
                <a:ext cx="2736530" cy="45567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0" dirty="0"/>
                  <a:t>Where </a:t>
                </a:r>
                <a14:m>
                  <m:oMath xmlns:m="http://schemas.openxmlformats.org/officeDocument/2006/math">
                    <m:sSub>
                      <m:sSubPr>
                        <m:ctrlPr>
                          <a:rPr lang="en-SG" b="0" i="1" smtClean="0">
                            <a:latin typeface="Cambria Math" panose="02040503050406030204" pitchFamily="18" charset="0"/>
                          </a:rPr>
                        </m:ctrlPr>
                      </m:sSubPr>
                      <m:e>
                        <m:r>
                          <a:rPr lang="en-SG" i="1" smtClean="0">
                            <a:latin typeface="Cambria Math" panose="02040503050406030204" pitchFamily="18" charset="0"/>
                          </a:rPr>
                          <m:t>𝑅</m:t>
                        </m:r>
                      </m:e>
                      <m:sub>
                        <m:r>
                          <a:rPr lang="en-SG" b="0" i="1" smtClean="0">
                            <a:latin typeface="Cambria Math" panose="02040503050406030204" pitchFamily="18" charset="0"/>
                          </a:rPr>
                          <m:t>0</m:t>
                        </m:r>
                      </m:sub>
                    </m:sSub>
                    <m:r>
                      <a:rPr lang="en-SG" i="1" smtClean="0">
                        <a:latin typeface="Cambria Math" panose="02040503050406030204" pitchFamily="18" charset="0"/>
                      </a:rPr>
                      <m:t>=1</m:t>
                    </m:r>
                    <m:r>
                      <m:rPr>
                        <m:sty m:val="p"/>
                      </m:rPr>
                      <a:rPr lang="en-SG" b="0" i="0" smtClean="0">
                        <a:latin typeface="Cambria Math" panose="02040503050406030204" pitchFamily="18" charset="0"/>
                      </a:rPr>
                      <m:t>Ω</m:t>
                    </m:r>
                  </m:oMath>
                </a14:m>
                <a:endParaRPr lang="en-GB" dirty="0"/>
              </a:p>
            </p:txBody>
          </p:sp>
        </mc:Choice>
        <mc:Fallback xmlns="">
          <p:sp>
            <p:nvSpPr>
              <p:cNvPr id="5" name="Content Placeholder 2">
                <a:extLst>
                  <a:ext uri="{FF2B5EF4-FFF2-40B4-BE49-F238E27FC236}">
                    <a16:creationId xmlns:a16="http://schemas.microsoft.com/office/drawing/2014/main" id="{E9FEF1AD-CBAD-4CCF-B869-20F07C54B502}"/>
                  </a:ext>
                </a:extLst>
              </p:cNvPr>
              <p:cNvSpPr txBox="1">
                <a:spLocks noRot="1" noChangeAspect="1" noMove="1" noResize="1" noEditPoints="1" noAdjustHandles="1" noChangeArrowheads="1" noChangeShapeType="1" noTextEdit="1"/>
              </p:cNvSpPr>
              <p:nvPr/>
            </p:nvSpPr>
            <p:spPr>
              <a:xfrm>
                <a:off x="2527680" y="4527902"/>
                <a:ext cx="2736530" cy="455671"/>
              </a:xfrm>
              <a:prstGeom prst="rect">
                <a:avLst/>
              </a:prstGeom>
              <a:blipFill>
                <a:blip r:embed="rId3"/>
                <a:stretch>
                  <a:fillRect l="-4677" t="-30667" b="-34667"/>
                </a:stretch>
              </a:blipFill>
            </p:spPr>
            <p:txBody>
              <a:bodyPr/>
              <a:lstStyle/>
              <a:p>
                <a:r>
                  <a:rPr lang="en-GB">
                    <a:noFill/>
                  </a:rPr>
                  <a:t> </a:t>
                </a:r>
              </a:p>
            </p:txBody>
          </p:sp>
        </mc:Fallback>
      </mc:AlternateContent>
    </p:spTree>
    <p:extLst>
      <p:ext uri="{BB962C8B-B14F-4D97-AF65-F5344CB8AC3E}">
        <p14:creationId xmlns:p14="http://schemas.microsoft.com/office/powerpoint/2010/main" val="24915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1DCA-135E-49A7-B72A-78E2537D1B53}"/>
              </a:ext>
            </a:extLst>
          </p:cNvPr>
          <p:cNvSpPr>
            <a:spLocks noGrp="1"/>
          </p:cNvSpPr>
          <p:nvPr>
            <p:ph type="title"/>
          </p:nvPr>
        </p:nvSpPr>
        <p:spPr/>
        <p:txBody>
          <a:bodyPr/>
          <a:lstStyle/>
          <a:p>
            <a:r>
              <a:rPr lang="en-SG" dirty="0"/>
              <a:t>Inverting Summing </a:t>
            </a:r>
            <a:r>
              <a:rPr lang="en-SG" dirty="0" err="1"/>
              <a:t>OpAmp</a:t>
            </a:r>
            <a:endParaRPr lang="en-GB" dirty="0"/>
          </a:p>
        </p:txBody>
      </p:sp>
      <p:pic>
        <p:nvPicPr>
          <p:cNvPr id="1026" name="Picture 2" descr="Image result for inverting summing op amp">
            <a:extLst>
              <a:ext uri="{FF2B5EF4-FFF2-40B4-BE49-F238E27FC236}">
                <a16:creationId xmlns:a16="http://schemas.microsoft.com/office/drawing/2014/main" id="{390C9A72-31BB-4041-8C8C-B4AB449471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0709" y="2064302"/>
            <a:ext cx="4352925" cy="212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B0BA139-5C5E-4015-971F-AA86392B7F7B}"/>
                  </a:ext>
                </a:extLst>
              </p:cNvPr>
              <p:cNvSpPr/>
              <p:nvPr/>
            </p:nvSpPr>
            <p:spPr>
              <a:xfrm>
                <a:off x="6078614" y="3308910"/>
                <a:ext cx="3812903"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n-SG" b="0" i="0" smtClean="0">
                              <a:latin typeface="Cambria Math" panose="02040503050406030204" pitchFamily="18" charset="0"/>
                            </a:rPr>
                            <m:t>V</m:t>
                          </m:r>
                        </m:e>
                        <m:sub>
                          <m:r>
                            <m:rPr>
                              <m:sty m:val="p"/>
                            </m:rPr>
                            <a:rPr lang="en-SG" b="0" i="0" smtClean="0">
                              <a:latin typeface="Cambria Math" panose="02040503050406030204" pitchFamily="18" charset="0"/>
                            </a:rPr>
                            <m:t>out</m:t>
                          </m:r>
                        </m:sub>
                      </m:sSub>
                      <m:r>
                        <a:rPr lang="en-SG" b="0" i="0"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m:t>
                          </m:r>
                          <m:r>
                            <a:rPr lang="en-SG" b="0" i="1" smtClean="0">
                              <a:latin typeface="Cambria Math" panose="02040503050406030204" pitchFamily="18" charset="0"/>
                            </a:rPr>
                            <m:t>𝑅</m:t>
                          </m:r>
                        </m:e>
                        <m:sub>
                          <m:r>
                            <a:rPr lang="en-SG" b="0" i="1" smtClean="0">
                              <a:latin typeface="Cambria Math" panose="02040503050406030204" pitchFamily="18" charset="0"/>
                            </a:rPr>
                            <m:t>𝐹</m:t>
                          </m:r>
                        </m:sub>
                      </m:sSub>
                      <m:d>
                        <m:dPr>
                          <m:ctrlPr>
                            <a:rPr lang="en-SG" b="0" i="1" smtClean="0">
                              <a:latin typeface="Cambria Math" panose="02040503050406030204" pitchFamily="18" charset="0"/>
                            </a:rPr>
                          </m:ctrlPr>
                        </m:dPr>
                        <m:e>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1</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1</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2</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2</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3</m:t>
                                  </m:r>
                                </m:sub>
                              </m:sSub>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3</m:t>
                              </m:r>
                            </m:sub>
                          </m:sSub>
                        </m:e>
                      </m:d>
                    </m:oMath>
                  </m:oMathPara>
                </a14:m>
                <a:endParaRPr lang="en-GB" dirty="0"/>
              </a:p>
            </p:txBody>
          </p:sp>
        </mc:Choice>
        <mc:Fallback xmlns="">
          <p:sp>
            <p:nvSpPr>
              <p:cNvPr id="5" name="Rectangle 4">
                <a:extLst>
                  <a:ext uri="{FF2B5EF4-FFF2-40B4-BE49-F238E27FC236}">
                    <a16:creationId xmlns:a16="http://schemas.microsoft.com/office/drawing/2014/main" id="{FB0BA139-5C5E-4015-971F-AA86392B7F7B}"/>
                  </a:ext>
                </a:extLst>
              </p:cNvPr>
              <p:cNvSpPr>
                <a:spLocks noRot="1" noChangeAspect="1" noMove="1" noResize="1" noEditPoints="1" noAdjustHandles="1" noChangeArrowheads="1" noChangeShapeType="1" noTextEdit="1"/>
              </p:cNvSpPr>
              <p:nvPr/>
            </p:nvSpPr>
            <p:spPr>
              <a:xfrm>
                <a:off x="6078614" y="3308910"/>
                <a:ext cx="3812903" cy="71468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AACCA35-D517-44C9-B8A1-2B3FC4258E33}"/>
                  </a:ext>
                </a:extLst>
              </p:cNvPr>
              <p:cNvSpPr/>
              <p:nvPr/>
            </p:nvSpPr>
            <p:spPr>
              <a:xfrm>
                <a:off x="2687274" y="4855259"/>
                <a:ext cx="6943288" cy="1200329"/>
              </a:xfrm>
              <a:prstGeom prst="rect">
                <a:avLst/>
              </a:prstGeom>
            </p:spPr>
            <p:txBody>
              <a:bodyPr wrap="square">
                <a:spAutoFit/>
              </a:bodyPr>
              <a:lstStyle/>
              <a:p>
                <a:r>
                  <a:rPr lang="en-SG" dirty="0"/>
                  <a:t>Note:</a:t>
                </a:r>
              </a:p>
              <a:p>
                <a:pPr marL="285750" indent="-28575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&amp;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𝑖𝑛</m:t>
                        </m:r>
                      </m:sub>
                    </m:sSub>
                  </m:oMath>
                </a14:m>
                <a:r>
                  <a:rPr lang="en-SG" dirty="0"/>
                  <a:t> should be as high as possible to reduce power consumption</a:t>
                </a:r>
              </a:p>
              <a:p>
                <a:pPr marL="285750" indent="-285750">
                  <a:buFont typeface="Arial" panose="020B0604020202020204" pitchFamily="34" charset="0"/>
                  <a:buChar char="•"/>
                </a:pPr>
                <a:r>
                  <a:rPr lang="en-SG" dirty="0"/>
                  <a:t>Too high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&amp;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𝑖𝑛</m:t>
                        </m:r>
                      </m:sub>
                    </m:sSub>
                  </m:oMath>
                </a14:m>
                <a:r>
                  <a:rPr lang="en-SG" dirty="0"/>
                  <a:t> cause the ideal relationship above break down</a:t>
                </a:r>
              </a:p>
              <a:p>
                <a:pPr marL="285750" indent="-28575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&amp;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𝑖𝑛</m:t>
                        </m:r>
                      </m:sub>
                    </m:sSub>
                  </m:oMath>
                </a14:m>
                <a:r>
                  <a:rPr lang="en-SG" dirty="0"/>
                  <a:t> should scale with number of incoming source</a:t>
                </a:r>
              </a:p>
            </p:txBody>
          </p:sp>
        </mc:Choice>
        <mc:Fallback xmlns="">
          <p:sp>
            <p:nvSpPr>
              <p:cNvPr id="6" name="Rectangle 5">
                <a:extLst>
                  <a:ext uri="{FF2B5EF4-FFF2-40B4-BE49-F238E27FC236}">
                    <a16:creationId xmlns:a16="http://schemas.microsoft.com/office/drawing/2014/main" id="{DAACCA35-D517-44C9-B8A1-2B3FC4258E33}"/>
                  </a:ext>
                </a:extLst>
              </p:cNvPr>
              <p:cNvSpPr>
                <a:spLocks noRot="1" noChangeAspect="1" noMove="1" noResize="1" noEditPoints="1" noAdjustHandles="1" noChangeArrowheads="1" noChangeShapeType="1" noTextEdit="1"/>
              </p:cNvSpPr>
              <p:nvPr/>
            </p:nvSpPr>
            <p:spPr>
              <a:xfrm>
                <a:off x="2687274" y="4855259"/>
                <a:ext cx="6943288" cy="1200329"/>
              </a:xfrm>
              <a:prstGeom prst="rect">
                <a:avLst/>
              </a:prstGeom>
              <a:blipFill>
                <a:blip r:embed="rId4"/>
                <a:stretch>
                  <a:fillRect l="-790" t="-2538" r="-439" b="-7107"/>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24647CC4-C35A-4CB3-8F84-B98E75228D55}"/>
              </a:ext>
            </a:extLst>
          </p:cNvPr>
          <p:cNvSpPr/>
          <p:nvPr/>
        </p:nvSpPr>
        <p:spPr>
          <a:xfrm>
            <a:off x="6158918" y="3059668"/>
            <a:ext cx="1501629" cy="369332"/>
          </a:xfrm>
          <a:prstGeom prst="rect">
            <a:avLst/>
          </a:prstGeom>
        </p:spPr>
        <p:txBody>
          <a:bodyPr wrap="square">
            <a:spAutoFit/>
          </a:bodyPr>
          <a:lstStyle/>
          <a:p>
            <a:r>
              <a:rPr lang="en-SG" dirty="0"/>
              <a:t>Ideally,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C935904-4860-402B-ABAB-29A4C3DE2DE5}"/>
                  </a:ext>
                </a:extLst>
              </p:cNvPr>
              <p:cNvSpPr txBox="1"/>
              <p:nvPr/>
            </p:nvSpPr>
            <p:spPr>
              <a:xfrm>
                <a:off x="2429697" y="2067400"/>
                <a:ext cx="33914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400" b="1" i="1" smtClean="0">
                              <a:solidFill>
                                <a:schemeClr val="accent5">
                                  <a:lumMod val="75000"/>
                                </a:schemeClr>
                              </a:solidFill>
                              <a:latin typeface="Cambria Math" panose="02040503050406030204" pitchFamily="18" charset="0"/>
                            </a:rPr>
                          </m:ctrlPr>
                        </m:sSubPr>
                        <m:e>
                          <m:r>
                            <a:rPr lang="en-SG" sz="1400" b="1" i="1" smtClean="0">
                              <a:solidFill>
                                <a:schemeClr val="accent5">
                                  <a:lumMod val="75000"/>
                                </a:schemeClr>
                              </a:solidFill>
                              <a:latin typeface="Cambria Math" panose="02040503050406030204" pitchFamily="18" charset="0"/>
                            </a:rPr>
                            <m:t>𝑹</m:t>
                          </m:r>
                        </m:e>
                        <m:sub>
                          <m:r>
                            <a:rPr lang="en-SG" sz="1400" b="1" i="1" smtClean="0">
                              <a:solidFill>
                                <a:schemeClr val="accent5">
                                  <a:lumMod val="75000"/>
                                </a:schemeClr>
                              </a:solidFill>
                              <a:latin typeface="Cambria Math" panose="02040503050406030204" pitchFamily="18" charset="0"/>
                            </a:rPr>
                            <m:t>𝟏</m:t>
                          </m:r>
                        </m:sub>
                      </m:sSub>
                    </m:oMath>
                  </m:oMathPara>
                </a14:m>
                <a:endParaRPr lang="en-GB" sz="1400" b="1" dirty="0"/>
              </a:p>
            </p:txBody>
          </p:sp>
        </mc:Choice>
        <mc:Fallback>
          <p:sp>
            <p:nvSpPr>
              <p:cNvPr id="3" name="TextBox 2">
                <a:extLst>
                  <a:ext uri="{FF2B5EF4-FFF2-40B4-BE49-F238E27FC236}">
                    <a16:creationId xmlns:a16="http://schemas.microsoft.com/office/drawing/2014/main" id="{2C935904-4860-402B-ABAB-29A4C3DE2DE5}"/>
                  </a:ext>
                </a:extLst>
              </p:cNvPr>
              <p:cNvSpPr txBox="1">
                <a:spLocks noRot="1" noChangeAspect="1" noMove="1" noResize="1" noEditPoints="1" noAdjustHandles="1" noChangeArrowheads="1" noChangeShapeType="1" noTextEdit="1"/>
              </p:cNvSpPr>
              <p:nvPr/>
            </p:nvSpPr>
            <p:spPr>
              <a:xfrm>
                <a:off x="2429697" y="2067400"/>
                <a:ext cx="339143" cy="30777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07558BB-96A4-498B-88B0-2045C18E8451}"/>
                  </a:ext>
                </a:extLst>
              </p:cNvPr>
              <p:cNvSpPr txBox="1"/>
              <p:nvPr/>
            </p:nvSpPr>
            <p:spPr>
              <a:xfrm>
                <a:off x="2429697" y="2522354"/>
                <a:ext cx="33914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400" b="1" i="1" smtClean="0">
                              <a:solidFill>
                                <a:schemeClr val="accent5">
                                  <a:lumMod val="75000"/>
                                </a:schemeClr>
                              </a:solidFill>
                              <a:latin typeface="Cambria Math" panose="02040503050406030204" pitchFamily="18" charset="0"/>
                            </a:rPr>
                          </m:ctrlPr>
                        </m:sSubPr>
                        <m:e>
                          <m:r>
                            <a:rPr lang="en-SG" sz="1400" b="1" i="1" smtClean="0">
                              <a:solidFill>
                                <a:schemeClr val="accent5">
                                  <a:lumMod val="75000"/>
                                </a:schemeClr>
                              </a:solidFill>
                              <a:latin typeface="Cambria Math" panose="02040503050406030204" pitchFamily="18" charset="0"/>
                            </a:rPr>
                            <m:t>𝑹</m:t>
                          </m:r>
                        </m:e>
                        <m:sub>
                          <m:r>
                            <a:rPr lang="en-SG" sz="1400" b="1" i="1" smtClean="0">
                              <a:solidFill>
                                <a:schemeClr val="accent5">
                                  <a:lumMod val="75000"/>
                                </a:schemeClr>
                              </a:solidFill>
                              <a:latin typeface="Cambria Math" panose="02040503050406030204" pitchFamily="18" charset="0"/>
                            </a:rPr>
                            <m:t>𝟐</m:t>
                          </m:r>
                        </m:sub>
                      </m:sSub>
                    </m:oMath>
                  </m:oMathPara>
                </a14:m>
                <a:endParaRPr lang="en-GB" sz="1400" b="1" dirty="0"/>
              </a:p>
            </p:txBody>
          </p:sp>
        </mc:Choice>
        <mc:Fallback>
          <p:sp>
            <p:nvSpPr>
              <p:cNvPr id="10" name="TextBox 9">
                <a:extLst>
                  <a:ext uri="{FF2B5EF4-FFF2-40B4-BE49-F238E27FC236}">
                    <a16:creationId xmlns:a16="http://schemas.microsoft.com/office/drawing/2014/main" id="{707558BB-96A4-498B-88B0-2045C18E8451}"/>
                  </a:ext>
                </a:extLst>
              </p:cNvPr>
              <p:cNvSpPr txBox="1">
                <a:spLocks noRot="1" noChangeAspect="1" noMove="1" noResize="1" noEditPoints="1" noAdjustHandles="1" noChangeArrowheads="1" noChangeShapeType="1" noTextEdit="1"/>
              </p:cNvSpPr>
              <p:nvPr/>
            </p:nvSpPr>
            <p:spPr>
              <a:xfrm>
                <a:off x="2429697" y="2522354"/>
                <a:ext cx="339143"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F85FFDA-7772-4CBB-A2CD-371C1ABDE53E}"/>
                  </a:ext>
                </a:extLst>
              </p:cNvPr>
              <p:cNvSpPr txBox="1"/>
              <p:nvPr/>
            </p:nvSpPr>
            <p:spPr>
              <a:xfrm>
                <a:off x="2429697" y="2972450"/>
                <a:ext cx="33914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400" b="1" i="1" smtClean="0">
                              <a:solidFill>
                                <a:schemeClr val="accent5">
                                  <a:lumMod val="75000"/>
                                </a:schemeClr>
                              </a:solidFill>
                              <a:latin typeface="Cambria Math" panose="02040503050406030204" pitchFamily="18" charset="0"/>
                            </a:rPr>
                          </m:ctrlPr>
                        </m:sSubPr>
                        <m:e>
                          <m:r>
                            <a:rPr lang="en-SG" sz="1400" b="1" i="1" smtClean="0">
                              <a:solidFill>
                                <a:schemeClr val="accent5">
                                  <a:lumMod val="75000"/>
                                </a:schemeClr>
                              </a:solidFill>
                              <a:latin typeface="Cambria Math" panose="02040503050406030204" pitchFamily="18" charset="0"/>
                            </a:rPr>
                            <m:t>𝑹</m:t>
                          </m:r>
                        </m:e>
                        <m:sub>
                          <m:r>
                            <a:rPr lang="en-SG" sz="1400" b="1" i="1" smtClean="0">
                              <a:solidFill>
                                <a:schemeClr val="accent5">
                                  <a:lumMod val="75000"/>
                                </a:schemeClr>
                              </a:solidFill>
                              <a:latin typeface="Cambria Math" panose="02040503050406030204" pitchFamily="18" charset="0"/>
                            </a:rPr>
                            <m:t>𝟑</m:t>
                          </m:r>
                        </m:sub>
                      </m:sSub>
                    </m:oMath>
                  </m:oMathPara>
                </a14:m>
                <a:endParaRPr lang="en-GB" sz="1400" b="1" dirty="0"/>
              </a:p>
            </p:txBody>
          </p:sp>
        </mc:Choice>
        <mc:Fallback>
          <p:sp>
            <p:nvSpPr>
              <p:cNvPr id="11" name="TextBox 10">
                <a:extLst>
                  <a:ext uri="{FF2B5EF4-FFF2-40B4-BE49-F238E27FC236}">
                    <a16:creationId xmlns:a16="http://schemas.microsoft.com/office/drawing/2014/main" id="{EF85FFDA-7772-4CBB-A2CD-371C1ABDE53E}"/>
                  </a:ext>
                </a:extLst>
              </p:cNvPr>
              <p:cNvSpPr txBox="1">
                <a:spLocks noRot="1" noChangeAspect="1" noMove="1" noResize="1" noEditPoints="1" noAdjustHandles="1" noChangeArrowheads="1" noChangeShapeType="1" noTextEdit="1"/>
              </p:cNvSpPr>
              <p:nvPr/>
            </p:nvSpPr>
            <p:spPr>
              <a:xfrm>
                <a:off x="2429697" y="2972450"/>
                <a:ext cx="339143" cy="307777"/>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07198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D728C-145D-4656-A060-4868BA9D6CF5}"/>
              </a:ext>
            </a:extLst>
          </p:cNvPr>
          <p:cNvSpPr>
            <a:spLocks noGrp="1"/>
          </p:cNvSpPr>
          <p:nvPr>
            <p:ph type="title"/>
          </p:nvPr>
        </p:nvSpPr>
        <p:spPr/>
        <p:txBody>
          <a:bodyPr/>
          <a:lstStyle/>
          <a:p>
            <a:r>
              <a:rPr lang="en-SG" dirty="0"/>
              <a:t>Practical </a:t>
            </a:r>
            <a:r>
              <a:rPr lang="en-SG" dirty="0" err="1"/>
              <a:t>OpAmp</a:t>
            </a:r>
            <a:r>
              <a:rPr lang="en-SG" dirty="0"/>
              <a:t> Limitation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8B784E-8BA3-4165-8213-CD313A9C02B2}"/>
                  </a:ext>
                </a:extLst>
              </p:cNvPr>
              <p:cNvSpPr>
                <a:spLocks noGrp="1"/>
              </p:cNvSpPr>
              <p:nvPr>
                <p:ph idx="1"/>
              </p:nvPr>
            </p:nvSpPr>
            <p:spPr/>
            <p:txBody>
              <a:bodyPr/>
              <a:lstStyle/>
              <a:p>
                <a:r>
                  <a:rPr lang="en-SG" dirty="0"/>
                  <a:t>OpAmp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m:t>
                        </m:r>
                      </m:sub>
                    </m:sSub>
                  </m:oMath>
                </a14:m>
                <a:r>
                  <a:rPr lang="en-GB" dirty="0"/>
                  <a:t> limited by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𝑆</m:t>
                        </m:r>
                      </m:sub>
                    </m:sSub>
                  </m:oMath>
                </a14:m>
                <a:endParaRPr lang="en-GB" dirty="0"/>
              </a:p>
              <a:p>
                <a14:m>
                  <m:oMath xmlns:m="http://schemas.openxmlformats.org/officeDocument/2006/math">
                    <m:r>
                      <a:rPr lang="en-SG" b="0" i="1" smtClean="0">
                        <a:latin typeface="Cambria Math" panose="02040503050406030204" pitchFamily="18" charset="0"/>
                      </a:rPr>
                      <m:t>𝑛</m:t>
                    </m:r>
                  </m:oMath>
                </a14:m>
                <a:r>
                  <a:rPr lang="en-GB" dirty="0"/>
                  <a:t> number of  </a:t>
                </a:r>
                <a14:m>
                  <m:oMath xmlns:m="http://schemas.openxmlformats.org/officeDocument/2006/math">
                    <m:sSub>
                      <m:sSubPr>
                        <m:ctrlPr>
                          <a:rPr lang="en-SG" b="0" i="1" dirty="0" smtClean="0">
                            <a:latin typeface="Cambria Math" panose="02040503050406030204" pitchFamily="18" charset="0"/>
                          </a:rPr>
                        </m:ctrlPr>
                      </m:sSubPr>
                      <m:e>
                        <m:r>
                          <a:rPr lang="en-SG" b="0" i="1" dirty="0" smtClean="0">
                            <a:latin typeface="Cambria Math" panose="02040503050406030204" pitchFamily="18" charset="0"/>
                          </a:rPr>
                          <m:t>𝑉</m:t>
                        </m:r>
                      </m:e>
                      <m:sub>
                        <m:r>
                          <a:rPr lang="en-SG" b="0" i="1" dirty="0" smtClean="0">
                            <a:latin typeface="Cambria Math" panose="02040503050406030204" pitchFamily="18" charset="0"/>
                          </a:rPr>
                          <m:t>𝑖</m:t>
                        </m:r>
                      </m:sub>
                    </m:sSub>
                  </m:oMath>
                </a14:m>
                <a:r>
                  <a:rPr lang="en-GB" dirty="0"/>
                  <a:t> means each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m:t>
                        </m:r>
                      </m:sub>
                    </m:sSub>
                  </m:oMath>
                </a14:m>
                <a:r>
                  <a:rPr lang="en-GB" dirty="0"/>
                  <a:t> need to scale down to </a:t>
                </a:r>
                <a14:m>
                  <m:oMath xmlns:m="http://schemas.openxmlformats.org/officeDocument/2006/math">
                    <m:f>
                      <m:fPr>
                        <m:ctrlPr>
                          <a:rPr lang="en-SG" b="0" i="1" smtClean="0">
                            <a:latin typeface="Cambria Math" panose="02040503050406030204" pitchFamily="18" charset="0"/>
                          </a:rPr>
                        </m:ctrlPr>
                      </m:fPr>
                      <m:num>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m:t>
                            </m:r>
                          </m:sub>
                        </m:sSub>
                      </m:num>
                      <m:den>
                        <m:r>
                          <a:rPr lang="en-SG" b="0" i="1" smtClean="0">
                            <a:latin typeface="Cambria Math" panose="02040503050406030204" pitchFamily="18" charset="0"/>
                          </a:rPr>
                          <m:t>𝑛</m:t>
                        </m:r>
                      </m:den>
                    </m:f>
                  </m:oMath>
                </a14:m>
                <a:endParaRPr lang="en-GB" b="0" dirty="0"/>
              </a:p>
              <a:p>
                <a:r>
                  <a:rPr lang="en-GB" dirty="0"/>
                  <a:t>Limited output gain (practical) vs infinite (ideal)</a:t>
                </a:r>
              </a:p>
              <a:p>
                <a:r>
                  <a:rPr lang="en-SG" b="0" dirty="0"/>
                  <a:t>Finite input resistance (practical) vs Infinite input resistance so no current flow in (ideal)</a:t>
                </a:r>
              </a:p>
              <a:p>
                <a:r>
                  <a:rPr lang="en-SG" dirty="0"/>
                  <a:t>Finite output resistance (practical) vs 0 output resistance (ideal)</a:t>
                </a:r>
                <a:endParaRPr lang="en-SG" b="0" dirty="0"/>
              </a:p>
              <a:p>
                <a:endParaRPr lang="en-SG" b="0" dirty="0"/>
              </a:p>
            </p:txBody>
          </p:sp>
        </mc:Choice>
        <mc:Fallback xmlns="">
          <p:sp>
            <p:nvSpPr>
              <p:cNvPr id="3" name="Content Placeholder 2">
                <a:extLst>
                  <a:ext uri="{FF2B5EF4-FFF2-40B4-BE49-F238E27FC236}">
                    <a16:creationId xmlns:a16="http://schemas.microsoft.com/office/drawing/2014/main" id="{0B8B784E-8BA3-4165-8213-CD313A9C02B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1907006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07141-D107-40FD-9839-7C2973EC0012}"/>
              </a:ext>
            </a:extLst>
          </p:cNvPr>
          <p:cNvSpPr>
            <a:spLocks noGrp="1"/>
          </p:cNvSpPr>
          <p:nvPr>
            <p:ph type="title"/>
          </p:nvPr>
        </p:nvSpPr>
        <p:spPr/>
        <p:txBody>
          <a:bodyPr/>
          <a:lstStyle/>
          <a:p>
            <a:r>
              <a:rPr lang="en-SG" dirty="0"/>
              <a:t>Matrix Operation (modified)</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65D5F6-D133-4A65-AEB9-1096A293A41B}"/>
                  </a:ext>
                </a:extLst>
              </p:cNvPr>
              <p:cNvSpPr>
                <a:spLocks noGrp="1"/>
              </p:cNvSpPr>
              <p:nvPr>
                <p:ph idx="1"/>
              </p:nvPr>
            </p:nvSpPr>
            <p:spPr>
              <a:xfrm>
                <a:off x="115586" y="2961824"/>
                <a:ext cx="11238214" cy="2348408"/>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1</m:t>
                                    </m:r>
                                  </m:sub>
                                </m:sSub>
                              </m:e>
                            </m:mr>
                            <m:mr>
                              <m:e>
                                <m:sSub>
                                  <m:sSubPr>
                                    <m:ctrlPr>
                                      <a:rPr lang="en-SG" b="0" i="1" smtClean="0">
                                        <a:latin typeface="Cambria Math" panose="02040503050406030204" pitchFamily="18" charset="0"/>
                                      </a:rPr>
                                    </m:ctrlPr>
                                  </m:sSubPr>
                                  <m:e>
                                    <m:r>
                                      <m:rPr>
                                        <m:brk m:alnAt="7"/>
                                      </m:rP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2</m:t>
                                    </m:r>
                                  </m:sub>
                                </m:sSub>
                              </m:e>
                            </m:mr>
                            <m:m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3</m:t>
                                    </m:r>
                                  </m:sub>
                                </m:sSub>
                              </m:e>
                            </m:mr>
                            <m:m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m:t>
                                    </m:r>
                                    <m:r>
                                      <a:rPr lang="en-SG" b="0" i="1" smtClean="0">
                                        <a:latin typeface="Cambria Math" panose="02040503050406030204" pitchFamily="18" charset="0"/>
                                      </a:rPr>
                                      <m:t>4</m:t>
                                    </m:r>
                                  </m:sub>
                                </m:sSub>
                              </m:e>
                            </m:mr>
                          </m:m>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d>
                        <m:dPr>
                          <m:begChr m:val="["/>
                          <m:endChr m:val="]"/>
                          <m:ctrlPr>
                            <a:rPr lang="en-SG" b="0" i="1" smtClean="0">
                              <a:latin typeface="Cambria Math" panose="02040503050406030204" pitchFamily="18" charset="0"/>
                            </a:rPr>
                          </m:ctrlPr>
                        </m:dPr>
                        <m:e>
                          <m:m>
                            <m:mPr>
                              <m:mcs>
                                <m:mc>
                                  <m:mcPr>
                                    <m:count m:val="3"/>
                                    <m:mcJc m:val="center"/>
                                  </m:mcPr>
                                </m:mc>
                              </m:mcs>
                              <m:ctrlPr>
                                <a:rPr lang="en-GB" i="1">
                                  <a:latin typeface="Cambria Math" panose="02040503050406030204" pitchFamily="18" charset="0"/>
                                </a:rPr>
                              </m:ctrlPr>
                            </m:mP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11</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21</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31</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12</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22</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32</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13</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23</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33</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14</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24</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34</m:t>
                                        </m:r>
                                      </m:sub>
                                    </m:sSub>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e>
                            </m:mr>
                          </m:m>
                        </m:e>
                      </m:d>
                      <m:d>
                        <m:dPr>
                          <m:begChr m:val="["/>
                          <m:endChr m:val="]"/>
                          <m:ctrlPr>
                            <a:rPr lang="en-SG" b="0" i="1" smtClean="0">
                              <a:latin typeface="Cambria Math" panose="02040503050406030204" pitchFamily="18" charset="0"/>
                            </a:rPr>
                          </m:ctrlPr>
                        </m:dPr>
                        <m:e>
                          <m:m>
                            <m:mPr>
                              <m:mcs>
                                <m:mc>
                                  <m:mcPr>
                                    <m:count m:val="1"/>
                                    <m:mcJc m:val="center"/>
                                  </m:mcPr>
                                </m:mc>
                              </m:mcs>
                              <m:ctrlPr>
                                <a:rPr lang="en-GB" i="1">
                                  <a:latin typeface="Cambria Math" panose="02040503050406030204" pitchFamily="18" charset="0"/>
                                </a:rPr>
                              </m:ctrlPr>
                            </m:mP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m:rPr>
                                        <m:brk m:alnAt="7"/>
                                      </m:rPr>
                                      <a:rPr lang="en-SG" i="1">
                                        <a:latin typeface="Cambria Math" panose="02040503050406030204" pitchFamily="18" charset="0"/>
                                      </a:rPr>
                                      <m:t>𝑖</m:t>
                                    </m:r>
                                    <m:r>
                                      <a:rPr lang="en-SG" i="1">
                                        <a:latin typeface="Cambria Math" panose="02040503050406030204" pitchFamily="18" charset="0"/>
                                      </a:rPr>
                                      <m:t>1</m:t>
                                    </m:r>
                                  </m:sub>
                                </m:sSub>
                              </m:e>
                            </m:m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m:rPr>
                                        <m:brk m:alnAt="7"/>
                                      </m:rPr>
                                      <a:rPr lang="en-SG" i="1">
                                        <a:latin typeface="Cambria Math" panose="02040503050406030204" pitchFamily="18" charset="0"/>
                                      </a:rPr>
                                      <m:t>𝑖</m:t>
                                    </m:r>
                                    <m:r>
                                      <a:rPr lang="en-SG" i="1">
                                        <a:latin typeface="Cambria Math" panose="02040503050406030204" pitchFamily="18" charset="0"/>
                                      </a:rPr>
                                      <m:t>2</m:t>
                                    </m:r>
                                  </m:sub>
                                </m:sSub>
                              </m:e>
                            </m:m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m:rPr>
                                        <m:brk m:alnAt="7"/>
                                      </m:rPr>
                                      <a:rPr lang="en-SG" i="1">
                                        <a:latin typeface="Cambria Math" panose="02040503050406030204" pitchFamily="18" charset="0"/>
                                      </a:rPr>
                                      <m:t>𝑖</m:t>
                                    </m:r>
                                    <m:r>
                                      <a:rPr lang="en-SG" i="1">
                                        <a:latin typeface="Cambria Math" panose="02040503050406030204" pitchFamily="18" charset="0"/>
                                      </a:rPr>
                                      <m:t>3</m:t>
                                    </m:r>
                                  </m:sub>
                                </m:sSub>
                              </m:e>
                            </m:mr>
                          </m:m>
                        </m:e>
                      </m:d>
                    </m:oMath>
                  </m:oMathPara>
                </a14:m>
                <a:endParaRPr lang="en-GB" dirty="0"/>
              </a:p>
            </p:txBody>
          </p:sp>
        </mc:Choice>
        <mc:Fallback xmlns="">
          <p:sp>
            <p:nvSpPr>
              <p:cNvPr id="3" name="Content Placeholder 2">
                <a:extLst>
                  <a:ext uri="{FF2B5EF4-FFF2-40B4-BE49-F238E27FC236}">
                    <a16:creationId xmlns:a16="http://schemas.microsoft.com/office/drawing/2014/main" id="{EC65D5F6-D133-4A65-AEB9-1096A293A41B}"/>
                  </a:ext>
                </a:extLst>
              </p:cNvPr>
              <p:cNvSpPr>
                <a:spLocks noGrp="1" noRot="1" noChangeAspect="1" noMove="1" noResize="1" noEditPoints="1" noAdjustHandles="1" noChangeArrowheads="1" noChangeShapeType="1" noTextEdit="1"/>
              </p:cNvSpPr>
              <p:nvPr>
                <p:ph idx="1"/>
              </p:nvPr>
            </p:nvSpPr>
            <p:spPr>
              <a:xfrm>
                <a:off x="115586" y="2961824"/>
                <a:ext cx="11238214" cy="2348408"/>
              </a:xfrm>
              <a:blipFill>
                <a:blip r:embed="rId2"/>
                <a:stretch>
                  <a:fillRect t="-4156"/>
                </a:stretch>
              </a:blipFill>
            </p:spPr>
            <p:txBody>
              <a:bodyPr/>
              <a:lstStyle/>
              <a:p>
                <a:r>
                  <a:rPr lang="en-GB">
                    <a:noFill/>
                  </a:rPr>
                  <a:t> </a:t>
                </a:r>
              </a:p>
            </p:txBody>
          </p:sp>
        </mc:Fallback>
      </mc:AlternateContent>
    </p:spTree>
    <p:extLst>
      <p:ext uri="{BB962C8B-B14F-4D97-AF65-F5344CB8AC3E}">
        <p14:creationId xmlns:p14="http://schemas.microsoft.com/office/powerpoint/2010/main" val="218264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8361-3A1F-443F-BC4B-21884581200E}"/>
              </a:ext>
            </a:extLst>
          </p:cNvPr>
          <p:cNvSpPr>
            <a:spLocks noGrp="1"/>
          </p:cNvSpPr>
          <p:nvPr>
            <p:ph type="title"/>
          </p:nvPr>
        </p:nvSpPr>
        <p:spPr/>
        <p:txBody>
          <a:bodyPr/>
          <a:lstStyle/>
          <a:p>
            <a:r>
              <a:rPr lang="en-SG" dirty="0"/>
              <a:t>Neural Network</a:t>
            </a:r>
            <a:endParaRPr lang="en-GB" dirty="0"/>
          </a:p>
        </p:txBody>
      </p:sp>
      <p:pic>
        <p:nvPicPr>
          <p:cNvPr id="5" name="Content Placeholder 4">
            <a:extLst>
              <a:ext uri="{FF2B5EF4-FFF2-40B4-BE49-F238E27FC236}">
                <a16:creationId xmlns:a16="http://schemas.microsoft.com/office/drawing/2014/main" id="{C30AF54C-98DC-44A9-BA50-B6BAD073E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930" y="1825625"/>
            <a:ext cx="6962140" cy="4351338"/>
          </a:xfrm>
        </p:spPr>
      </p:pic>
    </p:spTree>
    <p:extLst>
      <p:ext uri="{BB962C8B-B14F-4D97-AF65-F5344CB8AC3E}">
        <p14:creationId xmlns:p14="http://schemas.microsoft.com/office/powerpoint/2010/main" val="3800856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07141-D107-40FD-9839-7C2973EC0012}"/>
              </a:ext>
            </a:extLst>
          </p:cNvPr>
          <p:cNvSpPr>
            <a:spLocks noGrp="1"/>
          </p:cNvSpPr>
          <p:nvPr>
            <p:ph type="title"/>
          </p:nvPr>
        </p:nvSpPr>
        <p:spPr/>
        <p:txBody>
          <a:bodyPr/>
          <a:lstStyle/>
          <a:p>
            <a:r>
              <a:rPr lang="en-SG" dirty="0"/>
              <a:t>Matrix Operation (modified)</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65D5F6-D133-4A65-AEB9-1096A293A41B}"/>
                  </a:ext>
                </a:extLst>
              </p:cNvPr>
              <p:cNvSpPr>
                <a:spLocks noGrp="1"/>
              </p:cNvSpPr>
              <p:nvPr>
                <p:ph idx="1"/>
              </p:nvPr>
            </p:nvSpPr>
            <p:spPr>
              <a:xfrm>
                <a:off x="476893" y="2254796"/>
                <a:ext cx="11238214" cy="2348408"/>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m>
                            <m:mPr>
                              <m:mcs>
                                <m:mc>
                                  <m:mcPr>
                                    <m:count m:val="1"/>
                                    <m:mcJc m:val="center"/>
                                  </m:mcPr>
                                </m:mc>
                              </m:mcs>
                              <m:ctrlPr>
                                <a:rPr lang="en-GB" i="1">
                                  <a:latin typeface="Cambria Math" panose="02040503050406030204" pitchFamily="18" charset="0"/>
                                </a:rPr>
                              </m:ctrlPr>
                            </m:mP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1</m:t>
                                    </m:r>
                                  </m:sub>
                                </m:sSub>
                              </m:e>
                            </m:m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2</m:t>
                                    </m:r>
                                  </m:sub>
                                </m:sSub>
                              </m:e>
                            </m:mr>
                            <m:mr>
                              <m:e>
                                <m:sSub>
                                  <m:sSubPr>
                                    <m:ctrlPr>
                                      <a:rPr lang="en-SG" i="1">
                                        <a:latin typeface="Cambria Math" panose="02040503050406030204" pitchFamily="18" charset="0"/>
                                      </a:rPr>
                                    </m:ctrlPr>
                                  </m:sSubPr>
                                  <m:e>
                                    <m: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3</m:t>
                                    </m:r>
                                  </m:sub>
                                </m:sSub>
                              </m:e>
                            </m:mr>
                            <m:mr>
                              <m:e>
                                <m:sSub>
                                  <m:sSubPr>
                                    <m:ctrlPr>
                                      <a:rPr lang="en-SG" i="1">
                                        <a:latin typeface="Cambria Math" panose="02040503050406030204" pitchFamily="18" charset="0"/>
                                      </a:rPr>
                                    </m:ctrlPr>
                                  </m:sSubPr>
                                  <m:e>
                                    <m: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4</m:t>
                                    </m:r>
                                  </m:sub>
                                </m:sSub>
                              </m:e>
                            </m:mr>
                          </m:m>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d>
                        <m:dPr>
                          <m:begChr m:val="["/>
                          <m:endChr m:val="]"/>
                          <m:ctrlPr>
                            <a:rPr lang="en-SG" b="0" i="1" smtClean="0">
                              <a:latin typeface="Cambria Math" panose="02040503050406030204" pitchFamily="18" charset="0"/>
                            </a:rPr>
                          </m:ctrlPr>
                        </m:dPr>
                        <m:e>
                          <m:m>
                            <m:mPr>
                              <m:mcs>
                                <m:mc>
                                  <m:mcPr>
                                    <m:count m:val="4"/>
                                    <m:mcJc m:val="center"/>
                                  </m:mcPr>
                                </m:mc>
                              </m:mcs>
                              <m:ctrlPr>
                                <a:rPr lang="en-GB" i="1">
                                  <a:latin typeface="Cambria Math" panose="02040503050406030204" pitchFamily="18" charset="0"/>
                                </a:rPr>
                              </m:ctrlPr>
                            </m:mPr>
                            <m:mr>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e>
                                <m:r>
                                  <a:rPr lang="en-SG" i="1">
                                    <a:latin typeface="Cambria Math" panose="02040503050406030204" pitchFamily="18" charset="0"/>
                                  </a:rPr>
                                  <m:t>0</m:t>
                                </m:r>
                              </m:e>
                              <m:e>
                                <m:r>
                                  <a:rPr lang="en-SG" i="1">
                                    <a:latin typeface="Cambria Math" panose="02040503050406030204" pitchFamily="18" charset="0"/>
                                  </a:rPr>
                                  <m:t>0</m:t>
                                </m:r>
                              </m:e>
                              <m:e>
                                <m:r>
                                  <a:rPr lang="en-SG" i="1">
                                    <a:latin typeface="Cambria Math" panose="02040503050406030204" pitchFamily="18" charset="0"/>
                                  </a:rPr>
                                  <m:t>0</m:t>
                                </m:r>
                              </m:e>
                            </m:mr>
                            <m:mr>
                              <m:e>
                                <m:r>
                                  <a:rPr lang="en-SG" i="1">
                                    <a:latin typeface="Cambria Math" panose="02040503050406030204" pitchFamily="18" charset="0"/>
                                  </a:rPr>
                                  <m:t>0</m:t>
                                </m:r>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e>
                                <m:r>
                                  <a:rPr lang="en-SG" i="1">
                                    <a:latin typeface="Cambria Math" panose="02040503050406030204" pitchFamily="18" charset="0"/>
                                  </a:rPr>
                                  <m:t>0</m:t>
                                </m:r>
                              </m:e>
                              <m:e>
                                <m:r>
                                  <a:rPr lang="en-SG" i="1">
                                    <a:latin typeface="Cambria Math" panose="02040503050406030204" pitchFamily="18" charset="0"/>
                                  </a:rPr>
                                  <m:t>0</m:t>
                                </m:r>
                              </m:e>
                            </m:mr>
                            <m:mr>
                              <m:e>
                                <m:r>
                                  <a:rPr lang="en-SG" i="1">
                                    <a:latin typeface="Cambria Math" panose="02040503050406030204" pitchFamily="18" charset="0"/>
                                  </a:rPr>
                                  <m:t>0</m:t>
                                </m:r>
                              </m:e>
                              <m:e>
                                <m:r>
                                  <a:rPr lang="en-SG" i="1">
                                    <a:latin typeface="Cambria Math" panose="02040503050406030204" pitchFamily="18" charset="0"/>
                                  </a:rPr>
                                  <m:t>0</m:t>
                                </m:r>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e>
                                <m:r>
                                  <a:rPr lang="en-SG" i="1">
                                    <a:latin typeface="Cambria Math" panose="02040503050406030204" pitchFamily="18" charset="0"/>
                                  </a:rPr>
                                  <m:t>0</m:t>
                                </m:r>
                              </m:e>
                            </m:mr>
                            <m:mr>
                              <m:e>
                                <m:r>
                                  <a:rPr lang="en-SG" i="1">
                                    <a:latin typeface="Cambria Math" panose="02040503050406030204" pitchFamily="18" charset="0"/>
                                  </a:rPr>
                                  <m:t>0</m:t>
                                </m:r>
                              </m:e>
                              <m:e>
                                <m:r>
                                  <a:rPr lang="en-SG" i="1">
                                    <a:latin typeface="Cambria Math" panose="02040503050406030204" pitchFamily="18" charset="0"/>
                                  </a:rPr>
                                  <m:t>0</m:t>
                                </m:r>
                              </m:e>
                              <m:e>
                                <m:r>
                                  <a:rPr lang="en-SG" i="1">
                                    <a:latin typeface="Cambria Math" panose="02040503050406030204" pitchFamily="18" charset="0"/>
                                  </a:rPr>
                                  <m:t>0</m:t>
                                </m:r>
                              </m:e>
                              <m:e>
                                <m:f>
                                  <m:fPr>
                                    <m:type m:val="skw"/>
                                    <m:ctrlPr>
                                      <a:rPr lang="en-GB" i="1">
                                        <a:latin typeface="Cambria Math" panose="02040503050406030204" pitchFamily="18" charset="0"/>
                                      </a:rPr>
                                    </m:ctrlPr>
                                  </m:fPr>
                                  <m:num>
                                    <m:r>
                                      <a:rPr lang="en-SG" i="1">
                                        <a:latin typeface="Cambria Math" panose="02040503050406030204" pitchFamily="18" charset="0"/>
                                      </a:rPr>
                                      <m:t>1</m:t>
                                    </m:r>
                                  </m:num>
                                  <m:den>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den>
                                </m:f>
                              </m:e>
                            </m:mr>
                          </m:m>
                        </m:e>
                      </m:d>
                      <m:d>
                        <m:dPr>
                          <m:ctrlPr>
                            <a:rPr lang="en-GB" i="1">
                              <a:latin typeface="Cambria Math" panose="02040503050406030204" pitchFamily="18" charset="0"/>
                            </a:rPr>
                          </m:ctrlPr>
                        </m:dPr>
                        <m:e>
                          <m:m>
                            <m:mPr>
                              <m:mcs>
                                <m:mc>
                                  <m:mcPr>
                                    <m:count m:val="1"/>
                                    <m:mcJc m:val="center"/>
                                  </m:mcPr>
                                </m:mc>
                              </m:mcs>
                              <m:ctrlPr>
                                <a:rPr lang="en-GB" i="1">
                                  <a:latin typeface="Cambria Math" panose="02040503050406030204" pitchFamily="18" charset="0"/>
                                </a:rPr>
                              </m:ctrlPr>
                            </m:mP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1</m:t>
                                    </m:r>
                                  </m:sub>
                                </m:sSub>
                              </m:e>
                            </m:mr>
                            <m:mr>
                              <m:e>
                                <m:sSub>
                                  <m:sSubPr>
                                    <m:ctrlPr>
                                      <a:rPr lang="en-SG" i="1">
                                        <a:latin typeface="Cambria Math" panose="02040503050406030204" pitchFamily="18" charset="0"/>
                                      </a:rPr>
                                    </m:ctrlPr>
                                  </m:sSubPr>
                                  <m:e>
                                    <m:r>
                                      <m:rPr>
                                        <m:brk m:alnAt="7"/>
                                      </m:rP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2</m:t>
                                    </m:r>
                                  </m:sub>
                                </m:sSub>
                              </m:e>
                            </m:mr>
                            <m:mr>
                              <m:e>
                                <m:sSub>
                                  <m:sSubPr>
                                    <m:ctrlPr>
                                      <a:rPr lang="en-SG" i="1">
                                        <a:latin typeface="Cambria Math" panose="02040503050406030204" pitchFamily="18" charset="0"/>
                                      </a:rPr>
                                    </m:ctrlPr>
                                  </m:sSubPr>
                                  <m:e>
                                    <m: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3</m:t>
                                    </m:r>
                                  </m:sub>
                                </m:sSub>
                              </m:e>
                            </m:mr>
                            <m:mr>
                              <m:e>
                                <m:sSub>
                                  <m:sSubPr>
                                    <m:ctrlPr>
                                      <a:rPr lang="en-SG" i="1">
                                        <a:latin typeface="Cambria Math" panose="02040503050406030204" pitchFamily="18" charset="0"/>
                                      </a:rPr>
                                    </m:ctrlPr>
                                  </m:sSubPr>
                                  <m:e>
                                    <m:r>
                                      <a:rPr lang="en-SG" i="1">
                                        <a:latin typeface="Cambria Math" panose="02040503050406030204" pitchFamily="18" charset="0"/>
                                      </a:rPr>
                                      <m:t>𝑉</m:t>
                                    </m:r>
                                  </m:e>
                                  <m:sub>
                                    <m:r>
                                      <a:rPr lang="en-SG" i="1">
                                        <a:latin typeface="Cambria Math" panose="02040503050406030204" pitchFamily="18" charset="0"/>
                                      </a:rPr>
                                      <m:t>𝑜</m:t>
                                    </m:r>
                                    <m:r>
                                      <a:rPr lang="en-SG" i="1">
                                        <a:latin typeface="Cambria Math" panose="02040503050406030204" pitchFamily="18" charset="0"/>
                                      </a:rPr>
                                      <m:t>4</m:t>
                                    </m:r>
                                  </m:sub>
                                </m:sSub>
                              </m:e>
                            </m:mr>
                          </m:m>
                        </m:e>
                      </m:d>
                    </m:oMath>
                  </m:oMathPara>
                </a14:m>
                <a:endParaRPr lang="en-GB" dirty="0"/>
              </a:p>
            </p:txBody>
          </p:sp>
        </mc:Choice>
        <mc:Fallback xmlns="">
          <p:sp>
            <p:nvSpPr>
              <p:cNvPr id="3" name="Content Placeholder 2">
                <a:extLst>
                  <a:ext uri="{FF2B5EF4-FFF2-40B4-BE49-F238E27FC236}">
                    <a16:creationId xmlns:a16="http://schemas.microsoft.com/office/drawing/2014/main" id="{EC65D5F6-D133-4A65-AEB9-1096A293A41B}"/>
                  </a:ext>
                </a:extLst>
              </p:cNvPr>
              <p:cNvSpPr>
                <a:spLocks noGrp="1" noRot="1" noChangeAspect="1" noMove="1" noResize="1" noEditPoints="1" noAdjustHandles="1" noChangeArrowheads="1" noChangeShapeType="1" noTextEdit="1"/>
              </p:cNvSpPr>
              <p:nvPr>
                <p:ph idx="1"/>
              </p:nvPr>
            </p:nvSpPr>
            <p:spPr>
              <a:xfrm>
                <a:off x="476893" y="2254796"/>
                <a:ext cx="11238214" cy="2348408"/>
              </a:xfrm>
              <a:blipFill>
                <a:blip r:embed="rId2"/>
                <a:stretch>
                  <a:fillRect t="-4416"/>
                </a:stretch>
              </a:blipFill>
            </p:spPr>
            <p:txBody>
              <a:bodyPr/>
              <a:lstStyle/>
              <a:p>
                <a:r>
                  <a:rPr lang="en-GB">
                    <a:noFill/>
                  </a:rPr>
                  <a:t> </a:t>
                </a:r>
              </a:p>
            </p:txBody>
          </p:sp>
        </mc:Fallback>
      </mc:AlternateContent>
      <p:sp>
        <p:nvSpPr>
          <p:cNvPr id="4" name="Content Placeholder 2">
            <a:extLst>
              <a:ext uri="{FF2B5EF4-FFF2-40B4-BE49-F238E27FC236}">
                <a16:creationId xmlns:a16="http://schemas.microsoft.com/office/drawing/2014/main" id="{D413BE81-22A7-418F-8C07-01053F97D95F}"/>
              </a:ext>
            </a:extLst>
          </p:cNvPr>
          <p:cNvSpPr txBox="1">
            <a:spLocks/>
          </p:cNvSpPr>
          <p:nvPr/>
        </p:nvSpPr>
        <p:spPr>
          <a:xfrm>
            <a:off x="1258610" y="5233987"/>
            <a:ext cx="9674779" cy="823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dirty="0"/>
              <a:t>Look redundant in math? This is a must in circuit implementation!</a:t>
            </a:r>
            <a:endParaRPr lang="en-GB" dirty="0"/>
          </a:p>
        </p:txBody>
      </p:sp>
    </p:spTree>
    <p:extLst>
      <p:ext uri="{BB962C8B-B14F-4D97-AF65-F5344CB8AC3E}">
        <p14:creationId xmlns:p14="http://schemas.microsoft.com/office/powerpoint/2010/main" val="212131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7C155A-314C-4830-93EF-14C267DC25D2}"/>
              </a:ext>
            </a:extLst>
          </p:cNvPr>
          <p:cNvSpPr txBox="1"/>
          <p:nvPr/>
        </p:nvSpPr>
        <p:spPr>
          <a:xfrm>
            <a:off x="2219261" y="2921168"/>
            <a:ext cx="7753477" cy="1015663"/>
          </a:xfrm>
          <a:prstGeom prst="rect">
            <a:avLst/>
          </a:prstGeom>
          <a:noFill/>
        </p:spPr>
        <p:txBody>
          <a:bodyPr wrap="square" rtlCol="0">
            <a:spAutoFit/>
          </a:bodyPr>
          <a:lstStyle/>
          <a:p>
            <a:r>
              <a:rPr lang="en-SG" sz="6000" dirty="0">
                <a:solidFill>
                  <a:srgbClr val="0070C0"/>
                </a:solidFill>
              </a:rPr>
              <a:t>65nm Process Design Kit</a:t>
            </a:r>
            <a:endParaRPr lang="en-GB" sz="6000" dirty="0">
              <a:solidFill>
                <a:srgbClr val="0070C0"/>
              </a:solidFill>
            </a:endParaRPr>
          </a:p>
        </p:txBody>
      </p:sp>
    </p:spTree>
    <p:extLst>
      <p:ext uri="{BB962C8B-B14F-4D97-AF65-F5344CB8AC3E}">
        <p14:creationId xmlns:p14="http://schemas.microsoft.com/office/powerpoint/2010/main" val="1349628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8EEE-C0AB-4704-B342-5626292BFC2C}"/>
              </a:ext>
            </a:extLst>
          </p:cNvPr>
          <p:cNvSpPr>
            <a:spLocks noGrp="1"/>
          </p:cNvSpPr>
          <p:nvPr>
            <p:ph type="title"/>
          </p:nvPr>
        </p:nvSpPr>
        <p:spPr/>
        <p:txBody>
          <a:bodyPr/>
          <a:lstStyle/>
          <a:p>
            <a:r>
              <a:rPr lang="en-SG" dirty="0"/>
              <a:t>Cadence Development Environment</a:t>
            </a:r>
            <a:endParaRPr lang="en-GB" dirty="0"/>
          </a:p>
        </p:txBody>
      </p:sp>
      <p:pic>
        <p:nvPicPr>
          <p:cNvPr id="4" name="Content Placeholder 3">
            <a:extLst>
              <a:ext uri="{FF2B5EF4-FFF2-40B4-BE49-F238E27FC236}">
                <a16:creationId xmlns:a16="http://schemas.microsoft.com/office/drawing/2014/main" id="{D7A3FF67-F7D0-4026-9731-1E6D6CD342D5}"/>
              </a:ext>
            </a:extLst>
          </p:cNvPr>
          <p:cNvPicPr>
            <a:picLocks noGrp="1" noChangeAspect="1"/>
          </p:cNvPicPr>
          <p:nvPr>
            <p:ph idx="1"/>
          </p:nvPr>
        </p:nvPicPr>
        <p:blipFill rotWithShape="1">
          <a:blip r:embed="rId2"/>
          <a:srcRect t="5086" b="4111"/>
          <a:stretch/>
        </p:blipFill>
        <p:spPr>
          <a:xfrm>
            <a:off x="1015068" y="1492340"/>
            <a:ext cx="9910894" cy="5062246"/>
          </a:xfrm>
          <a:prstGeom prst="rect">
            <a:avLst/>
          </a:prstGeom>
        </p:spPr>
      </p:pic>
    </p:spTree>
    <p:extLst>
      <p:ext uri="{BB962C8B-B14F-4D97-AF65-F5344CB8AC3E}">
        <p14:creationId xmlns:p14="http://schemas.microsoft.com/office/powerpoint/2010/main" val="1485357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535F78-EC71-4F18-AE5D-4EB01439F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82" y="0"/>
            <a:ext cx="10745218" cy="6858000"/>
          </a:xfrm>
          <a:prstGeom prst="rect">
            <a:avLst/>
          </a:prstGeom>
        </p:spPr>
      </p:pic>
      <p:sp>
        <p:nvSpPr>
          <p:cNvPr id="2" name="Title 1">
            <a:extLst>
              <a:ext uri="{FF2B5EF4-FFF2-40B4-BE49-F238E27FC236}">
                <a16:creationId xmlns:a16="http://schemas.microsoft.com/office/drawing/2014/main" id="{CF30C77F-68C9-4023-B529-21850B7FAEAF}"/>
              </a:ext>
            </a:extLst>
          </p:cNvPr>
          <p:cNvSpPr>
            <a:spLocks noGrp="1"/>
          </p:cNvSpPr>
          <p:nvPr>
            <p:ph type="title"/>
          </p:nvPr>
        </p:nvSpPr>
        <p:spPr>
          <a:xfrm>
            <a:off x="0" y="0"/>
            <a:ext cx="10515600" cy="995363"/>
          </a:xfrm>
        </p:spPr>
        <p:txBody>
          <a:bodyPr/>
          <a:lstStyle/>
          <a:p>
            <a:r>
              <a:rPr lang="en-SG" b="1" dirty="0">
                <a:solidFill>
                  <a:srgbClr val="00B0F0"/>
                </a:solidFill>
              </a:rPr>
              <a:t>741 </a:t>
            </a:r>
            <a:r>
              <a:rPr lang="en-SG" b="1" dirty="0" err="1">
                <a:solidFill>
                  <a:srgbClr val="00B0F0"/>
                </a:solidFill>
              </a:rPr>
              <a:t>OpAmp</a:t>
            </a:r>
            <a:r>
              <a:rPr lang="en-SG" b="1" dirty="0">
                <a:solidFill>
                  <a:srgbClr val="00B0F0"/>
                </a:solidFill>
              </a:rPr>
              <a:t> Model</a:t>
            </a:r>
            <a:endParaRPr lang="en-GB" b="1" dirty="0">
              <a:solidFill>
                <a:srgbClr val="00B0F0"/>
              </a:solidFill>
            </a:endParaRPr>
          </a:p>
        </p:txBody>
      </p:sp>
    </p:spTree>
    <p:extLst>
      <p:ext uri="{BB962C8B-B14F-4D97-AF65-F5344CB8AC3E}">
        <p14:creationId xmlns:p14="http://schemas.microsoft.com/office/powerpoint/2010/main" val="1137707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42DA15C-B29E-493A-930E-FECFC3F1FB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48" b="3462"/>
          <a:stretch/>
        </p:blipFill>
        <p:spPr>
          <a:xfrm>
            <a:off x="2350069" y="0"/>
            <a:ext cx="7491862" cy="6858000"/>
          </a:xfrm>
        </p:spPr>
      </p:pic>
      <p:sp>
        <p:nvSpPr>
          <p:cNvPr id="3" name="TextBox 2">
            <a:extLst>
              <a:ext uri="{FF2B5EF4-FFF2-40B4-BE49-F238E27FC236}">
                <a16:creationId xmlns:a16="http://schemas.microsoft.com/office/drawing/2014/main" id="{4C7EE731-F62D-4222-8659-A32E313C2F21}"/>
              </a:ext>
            </a:extLst>
          </p:cNvPr>
          <p:cNvSpPr txBox="1"/>
          <p:nvPr/>
        </p:nvSpPr>
        <p:spPr>
          <a:xfrm>
            <a:off x="9349273" y="0"/>
            <a:ext cx="2842727" cy="1077218"/>
          </a:xfrm>
          <a:prstGeom prst="rect">
            <a:avLst/>
          </a:prstGeom>
          <a:noFill/>
        </p:spPr>
        <p:txBody>
          <a:bodyPr wrap="square" rtlCol="0">
            <a:spAutoFit/>
          </a:bodyPr>
          <a:lstStyle/>
          <a:p>
            <a:r>
              <a:rPr lang="en-SG" sz="3200" b="1" dirty="0">
                <a:solidFill>
                  <a:srgbClr val="00B0F0"/>
                </a:solidFill>
              </a:rPr>
              <a:t>3 by 4 synapses</a:t>
            </a:r>
          </a:p>
          <a:p>
            <a:r>
              <a:rPr lang="en-SG" sz="3200" b="1" dirty="0">
                <a:solidFill>
                  <a:srgbClr val="00B0F0"/>
                </a:solidFill>
              </a:rPr>
              <a:t>4 neurons</a:t>
            </a:r>
            <a:endParaRPr lang="en-GB" sz="3200" b="1" dirty="0">
              <a:solidFill>
                <a:srgbClr val="00B0F0"/>
              </a:solidFill>
            </a:endParaRPr>
          </a:p>
        </p:txBody>
      </p:sp>
      <p:sp>
        <p:nvSpPr>
          <p:cNvPr id="4" name="TextBox 3">
            <a:extLst>
              <a:ext uri="{FF2B5EF4-FFF2-40B4-BE49-F238E27FC236}">
                <a16:creationId xmlns:a16="http://schemas.microsoft.com/office/drawing/2014/main" id="{F537775C-3081-4204-9F7A-2D4449121E21}"/>
              </a:ext>
            </a:extLst>
          </p:cNvPr>
          <p:cNvSpPr txBox="1"/>
          <p:nvPr/>
        </p:nvSpPr>
        <p:spPr>
          <a:xfrm>
            <a:off x="9040240" y="1303232"/>
            <a:ext cx="3151760" cy="923330"/>
          </a:xfrm>
          <a:prstGeom prst="rect">
            <a:avLst/>
          </a:prstGeom>
          <a:noFill/>
        </p:spPr>
        <p:txBody>
          <a:bodyPr wrap="square" rtlCol="0">
            <a:spAutoFit/>
          </a:bodyPr>
          <a:lstStyle/>
          <a:p>
            <a:r>
              <a:rPr lang="en-SG" dirty="0">
                <a:solidFill>
                  <a:srgbClr val="00B0F0"/>
                </a:solidFill>
              </a:rPr>
              <a:t>Note:</a:t>
            </a:r>
          </a:p>
          <a:p>
            <a:pPr marL="285750" indent="-285750">
              <a:buFont typeface="Arial" panose="020B0604020202020204" pitchFamily="34" charset="0"/>
              <a:buChar char="•"/>
            </a:pPr>
            <a:r>
              <a:rPr lang="en-SG" dirty="0">
                <a:solidFill>
                  <a:srgbClr val="00B0F0"/>
                </a:solidFill>
              </a:rPr>
              <a:t>Matrix in n by m dimension due to diagonal flipping</a:t>
            </a:r>
          </a:p>
        </p:txBody>
      </p:sp>
    </p:spTree>
    <p:extLst>
      <p:ext uri="{BB962C8B-B14F-4D97-AF65-F5344CB8AC3E}">
        <p14:creationId xmlns:p14="http://schemas.microsoft.com/office/powerpoint/2010/main" val="615607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F46BE0-30ED-4F42-AC51-A582E7609EE9}"/>
              </a:ext>
            </a:extLst>
          </p:cNvPr>
          <p:cNvPicPr>
            <a:picLocks noChangeAspect="1"/>
          </p:cNvPicPr>
          <p:nvPr/>
        </p:nvPicPr>
        <p:blipFill rotWithShape="1">
          <a:blip r:embed="rId2">
            <a:extLst>
              <a:ext uri="{28A0092B-C50C-407E-A947-70E740481C1C}">
                <a14:useLocalDpi xmlns:a14="http://schemas.microsoft.com/office/drawing/2010/main" val="0"/>
              </a:ext>
            </a:extLst>
          </a:blip>
          <a:srcRect l="3984" t="3431" r="3672" b="3465"/>
          <a:stretch/>
        </p:blipFill>
        <p:spPr>
          <a:xfrm>
            <a:off x="0" y="520249"/>
            <a:ext cx="12192000" cy="5817502"/>
          </a:xfrm>
          <a:prstGeom prst="rect">
            <a:avLst/>
          </a:prstGeom>
        </p:spPr>
      </p:pic>
      <p:sp>
        <p:nvSpPr>
          <p:cNvPr id="6" name="TextBox 5">
            <a:extLst>
              <a:ext uri="{FF2B5EF4-FFF2-40B4-BE49-F238E27FC236}">
                <a16:creationId xmlns:a16="http://schemas.microsoft.com/office/drawing/2014/main" id="{333AB4EB-8667-4D97-BF2D-A917949252B5}"/>
              </a:ext>
            </a:extLst>
          </p:cNvPr>
          <p:cNvSpPr txBox="1"/>
          <p:nvPr/>
        </p:nvSpPr>
        <p:spPr>
          <a:xfrm>
            <a:off x="8920065" y="0"/>
            <a:ext cx="3271935" cy="1077218"/>
          </a:xfrm>
          <a:prstGeom prst="rect">
            <a:avLst/>
          </a:prstGeom>
          <a:noFill/>
        </p:spPr>
        <p:txBody>
          <a:bodyPr wrap="square" rtlCol="0">
            <a:spAutoFit/>
          </a:bodyPr>
          <a:lstStyle/>
          <a:p>
            <a:r>
              <a:rPr lang="en-SG" sz="3200" b="1" dirty="0">
                <a:solidFill>
                  <a:srgbClr val="00B0F0"/>
                </a:solidFill>
              </a:rPr>
              <a:t>40 by 40 synapses</a:t>
            </a:r>
          </a:p>
          <a:p>
            <a:r>
              <a:rPr lang="en-SG" sz="3200" b="1" dirty="0">
                <a:solidFill>
                  <a:srgbClr val="00B0F0"/>
                </a:solidFill>
              </a:rPr>
              <a:t>40 neurons</a:t>
            </a:r>
            <a:endParaRPr lang="en-GB" sz="3200" b="1" dirty="0">
              <a:solidFill>
                <a:srgbClr val="00B0F0"/>
              </a:solidFill>
            </a:endParaRPr>
          </a:p>
        </p:txBody>
      </p:sp>
    </p:spTree>
    <p:extLst>
      <p:ext uri="{BB962C8B-B14F-4D97-AF65-F5344CB8AC3E}">
        <p14:creationId xmlns:p14="http://schemas.microsoft.com/office/powerpoint/2010/main" val="3172310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FA5B-E15D-45FE-8694-E0468F7C5C24}"/>
              </a:ext>
            </a:extLst>
          </p:cNvPr>
          <p:cNvSpPr>
            <a:spLocks noGrp="1"/>
          </p:cNvSpPr>
          <p:nvPr>
            <p:ph type="title"/>
          </p:nvPr>
        </p:nvSpPr>
        <p:spPr/>
        <p:txBody>
          <a:bodyPr/>
          <a:lstStyle/>
          <a:p>
            <a:r>
              <a:rPr lang="en-SG" dirty="0"/>
              <a:t>Code Files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2C6C7F-5FB8-43BC-BCE0-660B809EC8AF}"/>
                  </a:ext>
                </a:extLst>
              </p:cNvPr>
              <p:cNvSpPr>
                <a:spLocks noGrp="1"/>
              </p:cNvSpPr>
              <p:nvPr>
                <p:ph idx="1"/>
              </p:nvPr>
            </p:nvSpPr>
            <p:spPr/>
            <p:txBody>
              <a:bodyPr/>
              <a:lstStyle/>
              <a:p>
                <a:r>
                  <a:rPr lang="en-SG" dirty="0"/>
                  <a:t>SKILL file (for coding scalable schematic design) – scaled.il</a:t>
                </a:r>
              </a:p>
              <a:p>
                <a:r>
                  <a:rPr lang="en-SG" dirty="0"/>
                  <a:t>OCEAN file (for coding auto test flow) – </a:t>
                </a:r>
                <a:r>
                  <a:rPr lang="en-SG" dirty="0" err="1"/>
                  <a:t>vlsim.ocn</a:t>
                </a:r>
                <a:endParaRPr lang="en-SG" dirty="0"/>
              </a:p>
              <a:p>
                <a:r>
                  <a:rPr lang="en-SG" dirty="0"/>
                  <a:t>PYTHON file (V and R test values generation to data files </a:t>
                </a:r>
                <a:r>
                  <a:rPr lang="en-SG" dirty="0" err="1"/>
                  <a:t>v_arr</a:t>
                </a:r>
                <a:r>
                  <a:rPr lang="en-SG" dirty="0"/>
                  <a:t> &amp; </a:t>
                </a:r>
                <a:r>
                  <a:rPr lang="en-SG" dirty="0" err="1"/>
                  <a:t>r_arr</a:t>
                </a:r>
                <a:r>
                  <a:rPr lang="en-SG" dirty="0"/>
                  <a:t>) – initvar.py</a:t>
                </a:r>
              </a:p>
              <a:p>
                <a:r>
                  <a:rPr lang="en-SG" dirty="0"/>
                  <a:t>Data files</a:t>
                </a:r>
              </a:p>
              <a:p>
                <a:pPr>
                  <a:buFontTx/>
                  <a:buChar char="-"/>
                </a:pPr>
                <a:r>
                  <a:rPr lang="en-SG" dirty="0" err="1"/>
                  <a:t>v_arr</a:t>
                </a:r>
                <a:r>
                  <a:rPr lang="en-SG" dirty="0"/>
                  <a:t> (set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𝑖𝑚</m:t>
                        </m:r>
                      </m:sub>
                    </m:sSub>
                  </m:oMath>
                </a14:m>
                <a:r>
                  <a:rPr lang="en-SG" dirty="0"/>
                  <a:t>)</a:t>
                </a:r>
              </a:p>
              <a:p>
                <a:pPr>
                  <a:buFontTx/>
                  <a:buChar char="-"/>
                </a:pPr>
                <a:r>
                  <a:rPr lang="en-SG" dirty="0" err="1"/>
                  <a:t>r_arr</a:t>
                </a:r>
                <a:r>
                  <a:rPr lang="en-SG" dirty="0"/>
                  <a:t> (set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𝑛𝑚</m:t>
                        </m:r>
                      </m:sub>
                    </m:sSub>
                  </m:oMath>
                </a14:m>
                <a:r>
                  <a:rPr lang="en-SG" dirty="0"/>
                  <a:t>)</a:t>
                </a:r>
              </a:p>
              <a:p>
                <a:pPr>
                  <a:buFontTx/>
                  <a:buChar char="-"/>
                </a:pPr>
                <a:r>
                  <a:rPr lang="en-SG" dirty="0" err="1"/>
                  <a:t>sumVlsiSetup</a:t>
                </a:r>
                <a:r>
                  <a:rPr lang="en-SG" dirty="0"/>
                  <a:t> (set </a:t>
                </a:r>
                <a14:m>
                  <m:oMath xmlns:m="http://schemas.openxmlformats.org/officeDocument/2006/math">
                    <m:r>
                      <a:rPr lang="en-SG" b="0" i="1" smtClean="0">
                        <a:latin typeface="Cambria Math" panose="02040503050406030204" pitchFamily="18" charset="0"/>
                      </a:rPr>
                      <m:t>𝑛</m:t>
                    </m:r>
                    <m:r>
                      <a:rPr lang="en-SG" b="0" i="1" smtClean="0">
                        <a:latin typeface="Cambria Math" panose="02040503050406030204" pitchFamily="18" charset="0"/>
                      </a:rPr>
                      <m:t>,</m:t>
                    </m:r>
                    <m:r>
                      <a:rPr lang="en-SG" b="0" i="1" smtClean="0">
                        <a:latin typeface="Cambria Math" panose="02040503050406030204" pitchFamily="18" charset="0"/>
                      </a:rPr>
                      <m:t>𝑚</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values)</a:t>
                </a:r>
              </a:p>
            </p:txBody>
          </p:sp>
        </mc:Choice>
        <mc:Fallback xmlns="">
          <p:sp>
            <p:nvSpPr>
              <p:cNvPr id="3" name="Content Placeholder 2">
                <a:extLst>
                  <a:ext uri="{FF2B5EF4-FFF2-40B4-BE49-F238E27FC236}">
                    <a16:creationId xmlns:a16="http://schemas.microsoft.com/office/drawing/2014/main" id="{6C2C6C7F-5FB8-43BC-BCE0-660B809EC8AF}"/>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433020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7568FB-551D-41B9-B60B-2D8718766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4983" y="1962151"/>
            <a:ext cx="2990519" cy="2348917"/>
          </a:xfrm>
          <a:prstGeom prst="rect">
            <a:avLst/>
          </a:prstGeom>
        </p:spPr>
      </p:pic>
      <p:pic>
        <p:nvPicPr>
          <p:cNvPr id="5" name="Picture 4">
            <a:extLst>
              <a:ext uri="{FF2B5EF4-FFF2-40B4-BE49-F238E27FC236}">
                <a16:creationId xmlns:a16="http://schemas.microsoft.com/office/drawing/2014/main" id="{B4304DA9-AB6B-4D28-92D9-1C545D274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9317" y="0"/>
            <a:ext cx="3745598" cy="6858000"/>
          </a:xfrm>
          <a:prstGeom prst="rect">
            <a:avLst/>
          </a:prstGeom>
        </p:spPr>
      </p:pic>
      <p:pic>
        <p:nvPicPr>
          <p:cNvPr id="9" name="Picture 8">
            <a:extLst>
              <a:ext uri="{FF2B5EF4-FFF2-40B4-BE49-F238E27FC236}">
                <a16:creationId xmlns:a16="http://schemas.microsoft.com/office/drawing/2014/main" id="{A6FCD811-6746-45C3-A619-82633163B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342752" cy="6858000"/>
          </a:xfrm>
          <a:prstGeom prst="rect">
            <a:avLst/>
          </a:prstGeom>
        </p:spPr>
      </p:pic>
      <p:sp>
        <p:nvSpPr>
          <p:cNvPr id="10" name="TextBox 9">
            <a:extLst>
              <a:ext uri="{FF2B5EF4-FFF2-40B4-BE49-F238E27FC236}">
                <a16:creationId xmlns:a16="http://schemas.microsoft.com/office/drawing/2014/main" id="{784F5576-BD0C-4A7A-9003-AECB63BD5685}"/>
              </a:ext>
            </a:extLst>
          </p:cNvPr>
          <p:cNvSpPr txBox="1"/>
          <p:nvPr/>
        </p:nvSpPr>
        <p:spPr>
          <a:xfrm>
            <a:off x="942193" y="3136612"/>
            <a:ext cx="1633228" cy="584775"/>
          </a:xfrm>
          <a:prstGeom prst="rect">
            <a:avLst/>
          </a:prstGeom>
          <a:noFill/>
        </p:spPr>
        <p:txBody>
          <a:bodyPr wrap="square" rtlCol="0">
            <a:spAutoFit/>
          </a:bodyPr>
          <a:lstStyle/>
          <a:p>
            <a:r>
              <a:rPr lang="en-SG" sz="3200" b="1" dirty="0">
                <a:solidFill>
                  <a:srgbClr val="FF0000"/>
                </a:solidFill>
              </a:rPr>
              <a:t>scaled.il</a:t>
            </a:r>
            <a:endParaRPr lang="en-GB" sz="3200" b="1" dirty="0">
              <a:solidFill>
                <a:srgbClr val="FF0000"/>
              </a:solidFill>
            </a:endParaRPr>
          </a:p>
        </p:txBody>
      </p:sp>
      <p:sp>
        <p:nvSpPr>
          <p:cNvPr id="11" name="TextBox 10">
            <a:extLst>
              <a:ext uri="{FF2B5EF4-FFF2-40B4-BE49-F238E27FC236}">
                <a16:creationId xmlns:a16="http://schemas.microsoft.com/office/drawing/2014/main" id="{8E5EBE89-35A9-4053-BDB7-775D46534AC3}"/>
              </a:ext>
            </a:extLst>
          </p:cNvPr>
          <p:cNvSpPr txBox="1"/>
          <p:nvPr/>
        </p:nvSpPr>
        <p:spPr>
          <a:xfrm>
            <a:off x="5279385" y="3136611"/>
            <a:ext cx="1893201" cy="584775"/>
          </a:xfrm>
          <a:prstGeom prst="rect">
            <a:avLst/>
          </a:prstGeom>
          <a:noFill/>
        </p:spPr>
        <p:txBody>
          <a:bodyPr wrap="square" rtlCol="0">
            <a:spAutoFit/>
          </a:bodyPr>
          <a:lstStyle/>
          <a:p>
            <a:r>
              <a:rPr lang="en-SG" sz="3200" b="1" dirty="0" err="1">
                <a:solidFill>
                  <a:srgbClr val="FF0000"/>
                </a:solidFill>
              </a:rPr>
              <a:t>vlsim.ocn</a:t>
            </a:r>
            <a:endParaRPr lang="en-GB" sz="3200" b="1" dirty="0">
              <a:solidFill>
                <a:srgbClr val="FF0000"/>
              </a:solidFill>
            </a:endParaRPr>
          </a:p>
        </p:txBody>
      </p:sp>
      <p:sp>
        <p:nvSpPr>
          <p:cNvPr id="12" name="TextBox 11">
            <a:extLst>
              <a:ext uri="{FF2B5EF4-FFF2-40B4-BE49-F238E27FC236}">
                <a16:creationId xmlns:a16="http://schemas.microsoft.com/office/drawing/2014/main" id="{837B25C2-F367-4067-80A4-8B13473B81BD}"/>
              </a:ext>
            </a:extLst>
          </p:cNvPr>
          <p:cNvSpPr txBox="1"/>
          <p:nvPr/>
        </p:nvSpPr>
        <p:spPr>
          <a:xfrm>
            <a:off x="9750139" y="3136610"/>
            <a:ext cx="1893201" cy="584775"/>
          </a:xfrm>
          <a:prstGeom prst="rect">
            <a:avLst/>
          </a:prstGeom>
          <a:noFill/>
        </p:spPr>
        <p:txBody>
          <a:bodyPr wrap="square" rtlCol="0">
            <a:spAutoFit/>
          </a:bodyPr>
          <a:lstStyle/>
          <a:p>
            <a:r>
              <a:rPr lang="en-SG" sz="3200" b="1" dirty="0">
                <a:solidFill>
                  <a:srgbClr val="FF0000"/>
                </a:solidFill>
              </a:rPr>
              <a:t>initvar.py</a:t>
            </a:r>
            <a:endParaRPr lang="en-GB" sz="3200" b="1" dirty="0">
              <a:solidFill>
                <a:srgbClr val="FF0000"/>
              </a:solidFill>
            </a:endParaRPr>
          </a:p>
        </p:txBody>
      </p:sp>
      <p:cxnSp>
        <p:nvCxnSpPr>
          <p:cNvPr id="4" name="Straight Arrow Connector 3">
            <a:extLst>
              <a:ext uri="{FF2B5EF4-FFF2-40B4-BE49-F238E27FC236}">
                <a16:creationId xmlns:a16="http://schemas.microsoft.com/office/drawing/2014/main" id="{81CEF7B1-7116-42FE-B61B-65074E498278}"/>
              </a:ext>
            </a:extLst>
          </p:cNvPr>
          <p:cNvCxnSpPr/>
          <p:nvPr/>
        </p:nvCxnSpPr>
        <p:spPr>
          <a:xfrm flipV="1">
            <a:off x="4951828" y="5507502"/>
            <a:ext cx="2433710" cy="9214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Bug">
            <a:extLst>
              <a:ext uri="{FF2B5EF4-FFF2-40B4-BE49-F238E27FC236}">
                <a16:creationId xmlns:a16="http://schemas.microsoft.com/office/drawing/2014/main" id="{56288047-8F13-49B7-8259-3802CF4712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80849" y="4934243"/>
            <a:ext cx="914400" cy="914400"/>
          </a:xfrm>
          <a:prstGeom prst="rect">
            <a:avLst/>
          </a:prstGeom>
        </p:spPr>
      </p:pic>
    </p:spTree>
    <p:extLst>
      <p:ext uri="{BB962C8B-B14F-4D97-AF65-F5344CB8AC3E}">
        <p14:creationId xmlns:p14="http://schemas.microsoft.com/office/powerpoint/2010/main" val="2566252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99BCA-1621-4827-B8D9-D51B83C57E62}"/>
              </a:ext>
            </a:extLst>
          </p:cNvPr>
          <p:cNvSpPr>
            <a:spLocks noGrp="1"/>
          </p:cNvSpPr>
          <p:nvPr>
            <p:ph type="ctrTitle"/>
          </p:nvPr>
        </p:nvSpPr>
        <p:spPr/>
        <p:txBody>
          <a:bodyPr/>
          <a:lstStyle/>
          <a:p>
            <a:r>
              <a:rPr lang="en-SG" dirty="0"/>
              <a:t>Results</a:t>
            </a:r>
            <a:endParaRPr lang="en-GB" dirty="0"/>
          </a:p>
        </p:txBody>
      </p:sp>
    </p:spTree>
    <p:extLst>
      <p:ext uri="{BB962C8B-B14F-4D97-AF65-F5344CB8AC3E}">
        <p14:creationId xmlns:p14="http://schemas.microsoft.com/office/powerpoint/2010/main" val="1042722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E4B79-6945-497C-8A72-B775ED0B1C60}"/>
              </a:ext>
            </a:extLst>
          </p:cNvPr>
          <p:cNvSpPr>
            <a:spLocks noGrp="1"/>
          </p:cNvSpPr>
          <p:nvPr>
            <p:ph idx="1"/>
          </p:nvPr>
        </p:nvSpPr>
        <p:spPr>
          <a:xfrm>
            <a:off x="6025243" y="2453157"/>
            <a:ext cx="5414088" cy="1951685"/>
          </a:xfrm>
          <a:ln w="28575">
            <a:solidFill>
              <a:srgbClr val="0070C0"/>
            </a:solidFill>
          </a:ln>
        </p:spPr>
        <p:txBody>
          <a:bodyPr>
            <a:noAutofit/>
          </a:bodyPr>
          <a:lstStyle/>
          <a:p>
            <a:pPr marL="0" indent="0">
              <a:buNone/>
            </a:pPr>
            <a:r>
              <a:rPr lang="en-SG" sz="2000" dirty="0"/>
              <a:t>Simulated	Calculated	Closeness in %</a:t>
            </a:r>
          </a:p>
          <a:p>
            <a:pPr marL="0" indent="0">
              <a:buNone/>
            </a:pPr>
            <a:r>
              <a:rPr lang="en-SG" sz="2000" dirty="0"/>
              <a:t>0.565875	0.580128	97.543117</a:t>
            </a:r>
          </a:p>
          <a:p>
            <a:pPr marL="0" indent="0">
              <a:buNone/>
            </a:pPr>
            <a:r>
              <a:rPr lang="en-SG" sz="2000" dirty="0"/>
              <a:t>2.782740	2.858339	97.355158</a:t>
            </a:r>
          </a:p>
          <a:p>
            <a:pPr marL="0" indent="0">
              <a:buNone/>
            </a:pPr>
            <a:r>
              <a:rPr lang="en-SG" sz="2000" dirty="0"/>
              <a:t>2.505678	2.538183	98.719345</a:t>
            </a:r>
          </a:p>
          <a:p>
            <a:pPr marL="0" indent="0">
              <a:buNone/>
            </a:pPr>
            <a:r>
              <a:rPr lang="en-SG" sz="2000" dirty="0"/>
              <a:t>2.080225	2.096747	99.212025</a:t>
            </a:r>
            <a:endParaRPr lang="en-GB" sz="20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12E20F0-17FD-443F-99A1-ADB5E50D32FA}"/>
                  </a:ext>
                </a:extLst>
              </p:cNvPr>
              <p:cNvSpPr/>
              <p:nvPr/>
            </p:nvSpPr>
            <p:spPr>
              <a:xfrm>
                <a:off x="0" y="0"/>
                <a:ext cx="6167009" cy="1077218"/>
              </a:xfrm>
              <a:prstGeom prst="rect">
                <a:avLst/>
              </a:prstGeom>
            </p:spPr>
            <p:txBody>
              <a:bodyPr wrap="none">
                <a:spAutoFit/>
              </a:bodyPr>
              <a:lstStyle/>
              <a:p>
                <a:r>
                  <a:rPr lang="en-SG" sz="3200" b="1" u="sng" dirty="0"/>
                  <a:t>Reference (with Closeness </a:t>
                </a:r>
                <a14:m>
                  <m:oMath xmlns:m="http://schemas.openxmlformats.org/officeDocument/2006/math">
                    <m:r>
                      <a:rPr lang="en-SG" sz="3200" b="1" i="1" u="sng">
                        <a:latin typeface="Cambria Math" panose="02040503050406030204" pitchFamily="18" charset="0"/>
                        <a:ea typeface="Cambria Math" panose="02040503050406030204" pitchFamily="18" charset="0"/>
                      </a:rPr>
                      <m:t>~</m:t>
                    </m:r>
                  </m:oMath>
                </a14:m>
                <a:r>
                  <a:rPr lang="en-SG" sz="3200" b="1" u="sng" dirty="0"/>
                  <a:t> 100%)</a:t>
                </a:r>
              </a:p>
              <a:p>
                <a14:m>
                  <m:oMath xmlns:m="http://schemas.openxmlformats.org/officeDocument/2006/math">
                    <m:sSub>
                      <m:sSubPr>
                        <m:ctrlPr>
                          <a:rPr lang="en-SG" sz="3200" i="1">
                            <a:latin typeface="Cambria Math" panose="02040503050406030204" pitchFamily="18" charset="0"/>
                          </a:rPr>
                        </m:ctrlPr>
                      </m:sSubPr>
                      <m:e>
                        <m:r>
                          <a:rPr lang="en-SG" sz="3200" i="1">
                            <a:latin typeface="Cambria Math" panose="02040503050406030204" pitchFamily="18" charset="0"/>
                          </a:rPr>
                          <m:t>𝑅</m:t>
                        </m:r>
                      </m:e>
                      <m:sub>
                        <m:r>
                          <a:rPr lang="en-SG" sz="3200" i="1">
                            <a:latin typeface="Cambria Math" panose="02040503050406030204" pitchFamily="18" charset="0"/>
                          </a:rPr>
                          <m:t>𝐹</m:t>
                        </m:r>
                      </m:sub>
                    </m:sSub>
                    <m:r>
                      <a:rPr lang="en-SG" sz="3200" i="1">
                        <a:latin typeface="Cambria Math" panose="02040503050406030204" pitchFamily="18" charset="0"/>
                      </a:rPr>
                      <m:t>=51000</m:t>
                    </m:r>
                    <m:r>
                      <m:rPr>
                        <m:sty m:val="p"/>
                      </m:rPr>
                      <a:rPr lang="en-SG" sz="3200">
                        <a:latin typeface="Cambria Math" panose="02040503050406030204" pitchFamily="18" charset="0"/>
                      </a:rPr>
                      <m:t>Ω</m:t>
                    </m:r>
                  </m:oMath>
                </a14:m>
                <a:r>
                  <a:rPr lang="en-SG" sz="3200" dirty="0"/>
                  <a:t>, n = 3, m = 4</a:t>
                </a:r>
              </a:p>
            </p:txBody>
          </p:sp>
        </mc:Choice>
        <mc:Fallback xmlns="">
          <p:sp>
            <p:nvSpPr>
              <p:cNvPr id="5" name="Rectangle 4">
                <a:extLst>
                  <a:ext uri="{FF2B5EF4-FFF2-40B4-BE49-F238E27FC236}">
                    <a16:creationId xmlns:a16="http://schemas.microsoft.com/office/drawing/2014/main" id="{712E20F0-17FD-443F-99A1-ADB5E50D32FA}"/>
                  </a:ext>
                </a:extLst>
              </p:cNvPr>
              <p:cNvSpPr>
                <a:spLocks noRot="1" noChangeAspect="1" noMove="1" noResize="1" noEditPoints="1" noAdjustHandles="1" noChangeArrowheads="1" noChangeShapeType="1" noTextEdit="1"/>
              </p:cNvSpPr>
              <p:nvPr/>
            </p:nvSpPr>
            <p:spPr>
              <a:xfrm>
                <a:off x="0" y="0"/>
                <a:ext cx="6167009" cy="1077218"/>
              </a:xfrm>
              <a:prstGeom prst="rect">
                <a:avLst/>
              </a:prstGeom>
              <a:blipFill>
                <a:blip r:embed="rId2"/>
                <a:stretch>
                  <a:fillRect l="-2470" t="-6780" r="-1482" b="-18079"/>
                </a:stretch>
              </a:blipFill>
            </p:spPr>
            <p:txBody>
              <a:bodyPr/>
              <a:lstStyle/>
              <a:p>
                <a:r>
                  <a:rPr lang="en-GB">
                    <a:noFill/>
                  </a:rPr>
                  <a:t> </a:t>
                </a:r>
              </a:p>
            </p:txBody>
          </p:sp>
        </mc:Fallback>
      </mc:AlternateContent>
    </p:spTree>
    <p:extLst>
      <p:ext uri="{BB962C8B-B14F-4D97-AF65-F5344CB8AC3E}">
        <p14:creationId xmlns:p14="http://schemas.microsoft.com/office/powerpoint/2010/main" val="445962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27F56-E250-4E09-91B7-F653F1763943}"/>
              </a:ext>
            </a:extLst>
          </p:cNvPr>
          <p:cNvSpPr>
            <a:spLocks noGrp="1"/>
          </p:cNvSpPr>
          <p:nvPr>
            <p:ph type="title"/>
          </p:nvPr>
        </p:nvSpPr>
        <p:spPr/>
        <p:txBody>
          <a:bodyPr/>
          <a:lstStyle/>
          <a:p>
            <a:r>
              <a:rPr lang="en-SG" dirty="0"/>
              <a:t>Why Neuromorphic Computing?</a:t>
            </a:r>
            <a:endParaRPr lang="en-GB" dirty="0"/>
          </a:p>
        </p:txBody>
      </p:sp>
      <p:sp>
        <p:nvSpPr>
          <p:cNvPr id="3" name="Content Placeholder 2">
            <a:extLst>
              <a:ext uri="{FF2B5EF4-FFF2-40B4-BE49-F238E27FC236}">
                <a16:creationId xmlns:a16="http://schemas.microsoft.com/office/drawing/2014/main" id="{8891138C-424A-49B2-894B-4D4DCC4F5F5D}"/>
              </a:ext>
            </a:extLst>
          </p:cNvPr>
          <p:cNvSpPr>
            <a:spLocks noGrp="1"/>
          </p:cNvSpPr>
          <p:nvPr>
            <p:ph idx="1"/>
          </p:nvPr>
        </p:nvSpPr>
        <p:spPr>
          <a:xfrm>
            <a:off x="838200" y="2016124"/>
            <a:ext cx="10515600" cy="3032125"/>
          </a:xfrm>
        </p:spPr>
        <p:txBody>
          <a:bodyPr/>
          <a:lstStyle/>
          <a:p>
            <a:r>
              <a:rPr lang="en-SG" dirty="0"/>
              <a:t>Huge application in AI Computer Vision</a:t>
            </a:r>
          </a:p>
          <a:p>
            <a:r>
              <a:rPr lang="en-SG" dirty="0"/>
              <a:t>Mimic human brain neuron and synapse network</a:t>
            </a:r>
          </a:p>
          <a:p>
            <a:r>
              <a:rPr lang="en-SG" dirty="0"/>
              <a:t>Very efficient for visual object recognition</a:t>
            </a:r>
          </a:p>
          <a:p>
            <a:r>
              <a:rPr lang="en-GB" dirty="0"/>
              <a:t>Low power consumption</a:t>
            </a:r>
          </a:p>
          <a:p>
            <a:r>
              <a:rPr lang="en-GB" dirty="0"/>
              <a:t>Deeper layer network can extract subtler visual details</a:t>
            </a:r>
          </a:p>
          <a:p>
            <a:r>
              <a:rPr lang="en-GB" dirty="0"/>
              <a:t>Network output can be fed for image classification</a:t>
            </a:r>
          </a:p>
        </p:txBody>
      </p:sp>
    </p:spTree>
    <p:extLst>
      <p:ext uri="{BB962C8B-B14F-4D97-AF65-F5344CB8AC3E}">
        <p14:creationId xmlns:p14="http://schemas.microsoft.com/office/powerpoint/2010/main" val="1641273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DE47C5-D4CE-4E1A-A34C-F9F84AE6EF69}"/>
              </a:ext>
            </a:extLst>
          </p:cNvPr>
          <p:cNvSpPr/>
          <p:nvPr/>
        </p:nvSpPr>
        <p:spPr>
          <a:xfrm>
            <a:off x="6096000" y="151179"/>
            <a:ext cx="5710335" cy="6555641"/>
          </a:xfrm>
          <a:prstGeom prst="rect">
            <a:avLst/>
          </a:prstGeom>
        </p:spPr>
        <p:txBody>
          <a:bodyPr wrap="square">
            <a:spAutoFit/>
          </a:bodyPr>
          <a:lstStyle/>
          <a:p>
            <a:r>
              <a:rPr lang="en-GB" sz="2000" dirty="0"/>
              <a:t>Simulated	Calculated	Closeness in %</a:t>
            </a:r>
          </a:p>
          <a:p>
            <a:r>
              <a:rPr lang="en-GB" sz="2000" dirty="0"/>
              <a:t>3.382832	3.455852	97.887077</a:t>
            </a:r>
          </a:p>
          <a:p>
            <a:r>
              <a:rPr lang="en-GB" sz="2000" dirty="0"/>
              <a:t>2.492031	2.514025	99.125146</a:t>
            </a:r>
          </a:p>
          <a:p>
            <a:r>
              <a:rPr lang="en-GB" sz="2000" dirty="0"/>
              <a:t>2.050317	2.056614	99.693787</a:t>
            </a:r>
          </a:p>
          <a:p>
            <a:r>
              <a:rPr lang="en-GB" sz="2000" dirty="0"/>
              <a:t>4.055174	4.152284	97.661288</a:t>
            </a:r>
          </a:p>
          <a:p>
            <a:r>
              <a:rPr lang="en-GB" sz="2000" dirty="0"/>
              <a:t>1.997813	2.010950	99.346700</a:t>
            </a:r>
          </a:p>
          <a:p>
            <a:r>
              <a:rPr lang="en-GB" sz="2000" dirty="0"/>
              <a:t>2.287353	2.307829	99.112730</a:t>
            </a:r>
          </a:p>
          <a:p>
            <a:r>
              <a:rPr lang="en-GB" sz="2000" dirty="0"/>
              <a:t>1.711722	1.723161	99.336167</a:t>
            </a:r>
          </a:p>
          <a:p>
            <a:r>
              <a:rPr lang="en-GB" sz="2000" dirty="0"/>
              <a:t>2.314272	2.342073	98.812965</a:t>
            </a:r>
          </a:p>
          <a:p>
            <a:r>
              <a:rPr lang="en-GB" sz="2000" dirty="0"/>
              <a:t>1.607062	1.608447	99.913893</a:t>
            </a:r>
          </a:p>
          <a:p>
            <a:r>
              <a:rPr lang="en-GB" sz="2000" dirty="0"/>
              <a:t>2.818629	2.866287	98.337294</a:t>
            </a:r>
          </a:p>
          <a:p>
            <a:r>
              <a:rPr lang="en-GB" sz="2000" dirty="0"/>
              <a:t>3.855918	3.950264	97.611663</a:t>
            </a:r>
          </a:p>
          <a:p>
            <a:r>
              <a:rPr lang="en-GB" sz="2000" dirty="0"/>
              <a:t>1.690216	1.683556	100.395546</a:t>
            </a:r>
          </a:p>
          <a:p>
            <a:r>
              <a:rPr lang="en-GB" sz="2000" dirty="0"/>
              <a:t>0.647803	0.625310	103.596977</a:t>
            </a:r>
          </a:p>
          <a:p>
            <a:r>
              <a:rPr lang="en-GB" sz="2000" dirty="0"/>
              <a:t>3.007529	3.061375	98.241130</a:t>
            </a:r>
          </a:p>
          <a:p>
            <a:r>
              <a:rPr lang="en-GB" sz="2000" dirty="0"/>
              <a:t>2.609220	2.641702	98.770396</a:t>
            </a:r>
          </a:p>
          <a:p>
            <a:r>
              <a:rPr lang="en-GB" sz="2000" dirty="0"/>
              <a:t>1.731220	1.735840	99.733862</a:t>
            </a:r>
          </a:p>
          <a:p>
            <a:r>
              <a:rPr lang="en-GB" sz="2000" dirty="0"/>
              <a:t>0.967000	0.948559	101.944104</a:t>
            </a:r>
          </a:p>
          <a:p>
            <a:r>
              <a:rPr lang="en-GB" sz="2000" dirty="0"/>
              <a:t>2.770710	2.808790	98.644242</a:t>
            </a:r>
          </a:p>
          <a:p>
            <a:r>
              <a:rPr lang="en-GB" sz="2000" dirty="0"/>
              <a:t>3.414040	3.480872	98.080017</a:t>
            </a:r>
          </a:p>
          <a:p>
            <a:r>
              <a:rPr lang="en-GB" sz="2000" dirty="0"/>
              <a:t>2.507560	2.530245	99.103453</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ED0E57-72B1-4E75-9658-5967F84D9E0C}"/>
                  </a:ext>
                </a:extLst>
              </p:cNvPr>
              <p:cNvSpPr txBox="1"/>
              <p:nvPr/>
            </p:nvSpPr>
            <p:spPr>
              <a:xfrm>
                <a:off x="-1" y="0"/>
                <a:ext cx="4657725" cy="1569660"/>
              </a:xfrm>
              <a:prstGeom prst="rect">
                <a:avLst/>
              </a:prstGeom>
              <a:noFill/>
            </p:spPr>
            <p:txBody>
              <a:bodyPr wrap="square" rtlCol="0">
                <a:spAutoFit/>
              </a:bodyPr>
              <a:lstStyle/>
              <a:p>
                <a:r>
                  <a:rPr lang="en-GB" sz="3200" dirty="0"/>
                  <a:t>Same </a:t>
                </a:r>
                <a14:m>
                  <m:oMath xmlns:m="http://schemas.openxmlformats.org/officeDocument/2006/math">
                    <m:sSub>
                      <m:sSubPr>
                        <m:ctrlPr>
                          <a:rPr lang="en-SG" sz="3200" i="1">
                            <a:latin typeface="Cambria Math" panose="02040503050406030204" pitchFamily="18" charset="0"/>
                          </a:rPr>
                        </m:ctrlPr>
                      </m:sSubPr>
                      <m:e>
                        <m:r>
                          <a:rPr lang="en-SG" sz="3200" i="1">
                            <a:latin typeface="Cambria Math" panose="02040503050406030204" pitchFamily="18" charset="0"/>
                          </a:rPr>
                          <m:t>𝑅</m:t>
                        </m:r>
                      </m:e>
                      <m:sub>
                        <m:r>
                          <a:rPr lang="en-SG" sz="3200" i="1">
                            <a:latin typeface="Cambria Math" panose="02040503050406030204" pitchFamily="18" charset="0"/>
                          </a:rPr>
                          <m:t>𝐹</m:t>
                        </m:r>
                      </m:sub>
                    </m:sSub>
                  </m:oMath>
                </a14:m>
                <a:r>
                  <a:rPr lang="en-GB" sz="3200" dirty="0"/>
                  <a:t>, same n, </a:t>
                </a:r>
                <a:r>
                  <a:rPr lang="en-GB" sz="3200" dirty="0">
                    <a:solidFill>
                      <a:srgbClr val="0070C0"/>
                    </a:solidFill>
                  </a:rPr>
                  <a:t>m = 20 </a:t>
                </a:r>
                <a:r>
                  <a:rPr lang="en-GB" sz="3200" dirty="0"/>
                  <a:t>(increase no. of columns)</a:t>
                </a:r>
              </a:p>
              <a:p>
                <a:endParaRPr lang="en-GB" sz="3200" dirty="0"/>
              </a:p>
            </p:txBody>
          </p:sp>
        </mc:Choice>
        <mc:Fallback xmlns="">
          <p:sp>
            <p:nvSpPr>
              <p:cNvPr id="5" name="TextBox 4">
                <a:extLst>
                  <a:ext uri="{FF2B5EF4-FFF2-40B4-BE49-F238E27FC236}">
                    <a16:creationId xmlns:a16="http://schemas.microsoft.com/office/drawing/2014/main" id="{14ED0E57-72B1-4E75-9658-5967F84D9E0C}"/>
                  </a:ext>
                </a:extLst>
              </p:cNvPr>
              <p:cNvSpPr txBox="1">
                <a:spLocks noRot="1" noChangeAspect="1" noMove="1" noResize="1" noEditPoints="1" noAdjustHandles="1" noChangeArrowheads="1" noChangeShapeType="1" noTextEdit="1"/>
              </p:cNvSpPr>
              <p:nvPr/>
            </p:nvSpPr>
            <p:spPr>
              <a:xfrm>
                <a:off x="-1" y="0"/>
                <a:ext cx="4657725" cy="1569660"/>
              </a:xfrm>
              <a:prstGeom prst="rect">
                <a:avLst/>
              </a:prstGeom>
              <a:blipFill>
                <a:blip r:embed="rId2"/>
                <a:stretch>
                  <a:fillRect l="-3272" t="-4669"/>
                </a:stretch>
              </a:blipFill>
            </p:spPr>
            <p:txBody>
              <a:bodyPr/>
              <a:lstStyle/>
              <a:p>
                <a:r>
                  <a:rPr lang="en-GB">
                    <a:noFill/>
                  </a:rPr>
                  <a:t> </a:t>
                </a:r>
              </a:p>
            </p:txBody>
          </p:sp>
        </mc:Fallback>
      </mc:AlternateContent>
    </p:spTree>
    <p:extLst>
      <p:ext uri="{BB962C8B-B14F-4D97-AF65-F5344CB8AC3E}">
        <p14:creationId xmlns:p14="http://schemas.microsoft.com/office/powerpoint/2010/main" val="1685414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38B59-9F45-420C-A2C1-C9D553350889}"/>
              </a:ext>
            </a:extLst>
          </p:cNvPr>
          <p:cNvSpPr/>
          <p:nvPr/>
        </p:nvSpPr>
        <p:spPr>
          <a:xfrm>
            <a:off x="6096000" y="2613392"/>
            <a:ext cx="5613919" cy="1631216"/>
          </a:xfrm>
          <a:prstGeom prst="rect">
            <a:avLst/>
          </a:prstGeom>
        </p:spPr>
        <p:txBody>
          <a:bodyPr wrap="square">
            <a:spAutoFit/>
          </a:bodyPr>
          <a:lstStyle/>
          <a:p>
            <a:r>
              <a:rPr lang="en-GB" sz="2000" dirty="0"/>
              <a:t>Simulated	Calculated	Closeness in %</a:t>
            </a:r>
          </a:p>
          <a:p>
            <a:r>
              <a:rPr lang="en-GB" sz="2000" dirty="0"/>
              <a:t>2.407520	2.786503	86.399331</a:t>
            </a:r>
          </a:p>
          <a:p>
            <a:r>
              <a:rPr lang="en-GB" sz="2000" dirty="0"/>
              <a:t>3.148906	3.764218	83.653647</a:t>
            </a:r>
          </a:p>
          <a:p>
            <a:r>
              <a:rPr lang="en-GB" sz="2000" dirty="0"/>
              <a:t>2.389537	2.752610	86.809858</a:t>
            </a:r>
          </a:p>
          <a:p>
            <a:r>
              <a:rPr lang="en-GB" sz="2000" dirty="0"/>
              <a:t>2.271663	2.651160	85.685643</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BB80800-1265-4DC4-81C0-91DD9049406A}"/>
                  </a:ext>
                </a:extLst>
              </p:cNvPr>
              <p:cNvSpPr/>
              <p:nvPr/>
            </p:nvSpPr>
            <p:spPr>
              <a:xfrm>
                <a:off x="0" y="0"/>
                <a:ext cx="8079391" cy="584775"/>
              </a:xfrm>
              <a:prstGeom prst="rect">
                <a:avLst/>
              </a:prstGeom>
            </p:spPr>
            <p:txBody>
              <a:bodyPr wrap="none">
                <a:spAutoFit/>
              </a:bodyPr>
              <a:lstStyle/>
              <a:p>
                <a:r>
                  <a:rPr lang="en-GB" sz="3200" dirty="0"/>
                  <a:t>Same </a:t>
                </a:r>
                <a14:m>
                  <m:oMath xmlns:m="http://schemas.openxmlformats.org/officeDocument/2006/math">
                    <m:sSub>
                      <m:sSubPr>
                        <m:ctrlPr>
                          <a:rPr lang="en-SG" sz="3200" i="1">
                            <a:latin typeface="Cambria Math" panose="02040503050406030204" pitchFamily="18" charset="0"/>
                          </a:rPr>
                        </m:ctrlPr>
                      </m:sSubPr>
                      <m:e>
                        <m:r>
                          <a:rPr lang="en-SG" sz="3200" i="1">
                            <a:latin typeface="Cambria Math" panose="02040503050406030204" pitchFamily="18" charset="0"/>
                          </a:rPr>
                          <m:t>𝑅</m:t>
                        </m:r>
                      </m:e>
                      <m:sub>
                        <m:r>
                          <a:rPr lang="en-SG" sz="3200" i="1">
                            <a:latin typeface="Cambria Math" panose="02040503050406030204" pitchFamily="18" charset="0"/>
                          </a:rPr>
                          <m:t>𝐹</m:t>
                        </m:r>
                      </m:sub>
                    </m:sSub>
                  </m:oMath>
                </a14:m>
                <a:r>
                  <a:rPr lang="en-GB" sz="3200" dirty="0"/>
                  <a:t>, </a:t>
                </a:r>
                <a:r>
                  <a:rPr lang="en-GB" sz="3200" dirty="0">
                    <a:solidFill>
                      <a:srgbClr val="0070C0"/>
                    </a:solidFill>
                  </a:rPr>
                  <a:t>n = 20 </a:t>
                </a:r>
                <a:r>
                  <a:rPr lang="en-GB" sz="3200" dirty="0"/>
                  <a:t>(increase no. of rows), same m</a:t>
                </a:r>
              </a:p>
            </p:txBody>
          </p:sp>
        </mc:Choice>
        <mc:Fallback xmlns="">
          <p:sp>
            <p:nvSpPr>
              <p:cNvPr id="5" name="Rectangle 4">
                <a:extLst>
                  <a:ext uri="{FF2B5EF4-FFF2-40B4-BE49-F238E27FC236}">
                    <a16:creationId xmlns:a16="http://schemas.microsoft.com/office/drawing/2014/main" id="{3BB80800-1265-4DC4-81C0-91DD9049406A}"/>
                  </a:ext>
                </a:extLst>
              </p:cNvPr>
              <p:cNvSpPr>
                <a:spLocks noRot="1" noChangeAspect="1" noMove="1" noResize="1" noEditPoints="1" noAdjustHandles="1" noChangeArrowheads="1" noChangeShapeType="1" noTextEdit="1"/>
              </p:cNvSpPr>
              <p:nvPr/>
            </p:nvSpPr>
            <p:spPr>
              <a:xfrm>
                <a:off x="0" y="0"/>
                <a:ext cx="8079391" cy="584775"/>
              </a:xfrm>
              <a:prstGeom prst="rect">
                <a:avLst/>
              </a:prstGeom>
              <a:blipFill>
                <a:blip r:embed="rId2"/>
                <a:stretch>
                  <a:fillRect l="-1887" t="-12500" r="-981" b="-34375"/>
                </a:stretch>
              </a:blipFill>
            </p:spPr>
            <p:txBody>
              <a:bodyPr/>
              <a:lstStyle/>
              <a:p>
                <a:r>
                  <a:rPr lang="en-GB">
                    <a:noFill/>
                  </a:rPr>
                  <a:t> </a:t>
                </a:r>
              </a:p>
            </p:txBody>
          </p:sp>
        </mc:Fallback>
      </mc:AlternateContent>
    </p:spTree>
    <p:extLst>
      <p:ext uri="{BB962C8B-B14F-4D97-AF65-F5344CB8AC3E}">
        <p14:creationId xmlns:p14="http://schemas.microsoft.com/office/powerpoint/2010/main" val="4035980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F581C7D-1B02-4817-908C-6ED7D2D5A243}"/>
                  </a:ext>
                </a:extLst>
              </p:cNvPr>
              <p:cNvSpPr/>
              <p:nvPr/>
            </p:nvSpPr>
            <p:spPr>
              <a:xfrm>
                <a:off x="0" y="0"/>
                <a:ext cx="8079391" cy="584775"/>
              </a:xfrm>
              <a:prstGeom prst="rect">
                <a:avLst/>
              </a:prstGeom>
            </p:spPr>
            <p:txBody>
              <a:bodyPr wrap="none">
                <a:spAutoFit/>
              </a:bodyPr>
              <a:lstStyle/>
              <a:p>
                <a:r>
                  <a:rPr lang="en-GB" sz="3200" dirty="0"/>
                  <a:t>Same </a:t>
                </a:r>
                <a14:m>
                  <m:oMath xmlns:m="http://schemas.openxmlformats.org/officeDocument/2006/math">
                    <m:sSub>
                      <m:sSubPr>
                        <m:ctrlPr>
                          <a:rPr lang="en-SG" sz="3200" i="1">
                            <a:latin typeface="Cambria Math" panose="02040503050406030204" pitchFamily="18" charset="0"/>
                          </a:rPr>
                        </m:ctrlPr>
                      </m:sSubPr>
                      <m:e>
                        <m:r>
                          <a:rPr lang="en-SG" sz="3200" i="1">
                            <a:latin typeface="Cambria Math" panose="02040503050406030204" pitchFamily="18" charset="0"/>
                          </a:rPr>
                          <m:t>𝑅</m:t>
                        </m:r>
                      </m:e>
                      <m:sub>
                        <m:r>
                          <a:rPr lang="en-SG" sz="3200" i="1">
                            <a:latin typeface="Cambria Math" panose="02040503050406030204" pitchFamily="18" charset="0"/>
                          </a:rPr>
                          <m:t>𝐹</m:t>
                        </m:r>
                      </m:sub>
                    </m:sSub>
                  </m:oMath>
                </a14:m>
                <a:r>
                  <a:rPr lang="en-GB" sz="3200" dirty="0"/>
                  <a:t>, </a:t>
                </a:r>
                <a:r>
                  <a:rPr lang="en-GB" sz="3200" dirty="0">
                    <a:solidFill>
                      <a:srgbClr val="0070C0"/>
                    </a:solidFill>
                  </a:rPr>
                  <a:t>n = 40 </a:t>
                </a:r>
                <a:r>
                  <a:rPr lang="en-GB" sz="3200" dirty="0"/>
                  <a:t>(increase no. of rows), same m</a:t>
                </a:r>
              </a:p>
            </p:txBody>
          </p:sp>
        </mc:Choice>
        <mc:Fallback xmlns="">
          <p:sp>
            <p:nvSpPr>
              <p:cNvPr id="4" name="Rectangle 3">
                <a:extLst>
                  <a:ext uri="{FF2B5EF4-FFF2-40B4-BE49-F238E27FC236}">
                    <a16:creationId xmlns:a16="http://schemas.microsoft.com/office/drawing/2014/main" id="{0F581C7D-1B02-4817-908C-6ED7D2D5A243}"/>
                  </a:ext>
                </a:extLst>
              </p:cNvPr>
              <p:cNvSpPr>
                <a:spLocks noRot="1" noChangeAspect="1" noMove="1" noResize="1" noEditPoints="1" noAdjustHandles="1" noChangeArrowheads="1" noChangeShapeType="1" noTextEdit="1"/>
              </p:cNvSpPr>
              <p:nvPr/>
            </p:nvSpPr>
            <p:spPr>
              <a:xfrm>
                <a:off x="0" y="0"/>
                <a:ext cx="8079391" cy="584775"/>
              </a:xfrm>
              <a:prstGeom prst="rect">
                <a:avLst/>
              </a:prstGeom>
              <a:blipFill>
                <a:blip r:embed="rId2"/>
                <a:stretch>
                  <a:fillRect l="-1887" t="-12500" r="-981" b="-34375"/>
                </a:stretch>
              </a:blipFill>
            </p:spPr>
            <p:txBody>
              <a:bodyPr/>
              <a:lstStyle/>
              <a:p>
                <a:r>
                  <a:rPr lang="en-GB">
                    <a:noFill/>
                  </a:rPr>
                  <a:t> </a:t>
                </a:r>
              </a:p>
            </p:txBody>
          </p:sp>
        </mc:Fallback>
      </mc:AlternateContent>
      <p:sp>
        <p:nvSpPr>
          <p:cNvPr id="5" name="Rectangle 4">
            <a:extLst>
              <a:ext uri="{FF2B5EF4-FFF2-40B4-BE49-F238E27FC236}">
                <a16:creationId xmlns:a16="http://schemas.microsoft.com/office/drawing/2014/main" id="{AEF6452B-0777-48A5-8D09-8AC4D4783809}"/>
              </a:ext>
            </a:extLst>
          </p:cNvPr>
          <p:cNvSpPr/>
          <p:nvPr/>
        </p:nvSpPr>
        <p:spPr>
          <a:xfrm>
            <a:off x="6096000" y="2613392"/>
            <a:ext cx="6096000" cy="1631216"/>
          </a:xfrm>
          <a:prstGeom prst="rect">
            <a:avLst/>
          </a:prstGeom>
        </p:spPr>
        <p:txBody>
          <a:bodyPr>
            <a:spAutoFit/>
          </a:bodyPr>
          <a:lstStyle/>
          <a:p>
            <a:r>
              <a:rPr lang="en-GB" sz="2000" dirty="0"/>
              <a:t>Simulated	Calculated	Closeness in %</a:t>
            </a:r>
          </a:p>
          <a:p>
            <a:r>
              <a:rPr lang="en-GB" sz="2000" dirty="0"/>
              <a:t>1.414525	2.182415	64.814665</a:t>
            </a:r>
          </a:p>
          <a:p>
            <a:r>
              <a:rPr lang="en-GB" sz="2000" dirty="0"/>
              <a:t>1.351934	2.086400	64.797425</a:t>
            </a:r>
          </a:p>
          <a:p>
            <a:r>
              <a:rPr lang="en-GB" sz="2000" dirty="0"/>
              <a:t>1.360665	2.030461	67.012634</a:t>
            </a:r>
          </a:p>
          <a:p>
            <a:r>
              <a:rPr lang="en-GB" sz="2000" dirty="0"/>
              <a:t>1.474293	2.237327	65.895287</a:t>
            </a:r>
          </a:p>
        </p:txBody>
      </p:sp>
    </p:spTree>
    <p:extLst>
      <p:ext uri="{BB962C8B-B14F-4D97-AF65-F5344CB8AC3E}">
        <p14:creationId xmlns:p14="http://schemas.microsoft.com/office/powerpoint/2010/main" val="2493316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BF85B5-2810-478A-A56F-03B3619CF39E}"/>
              </a:ext>
            </a:extLst>
          </p:cNvPr>
          <p:cNvSpPr/>
          <p:nvPr/>
        </p:nvSpPr>
        <p:spPr>
          <a:xfrm>
            <a:off x="6096000" y="2613392"/>
            <a:ext cx="5438775" cy="1631216"/>
          </a:xfrm>
          <a:prstGeom prst="rect">
            <a:avLst/>
          </a:prstGeom>
          <a:ln w="28575">
            <a:solidFill>
              <a:srgbClr val="0070C0"/>
            </a:solidFill>
          </a:ln>
        </p:spPr>
        <p:txBody>
          <a:bodyPr wrap="square">
            <a:spAutoFit/>
          </a:bodyPr>
          <a:lstStyle/>
          <a:p>
            <a:r>
              <a:rPr lang="en-GB" sz="2000" dirty="0"/>
              <a:t>Simulated	Calculated	Closeness in %</a:t>
            </a:r>
          </a:p>
          <a:p>
            <a:r>
              <a:rPr lang="en-GB" sz="2000" dirty="0"/>
              <a:t>2.461681	2.514250	97.909155</a:t>
            </a:r>
          </a:p>
          <a:p>
            <a:r>
              <a:rPr lang="en-GB" sz="2000" dirty="0"/>
              <a:t>2.296731	2.346236	97.890015</a:t>
            </a:r>
          </a:p>
          <a:p>
            <a:r>
              <a:rPr lang="en-GB" sz="2000" dirty="0"/>
              <a:t>1.903122	1.877480	101.365788</a:t>
            </a:r>
          </a:p>
          <a:p>
            <a:r>
              <a:rPr lang="en-GB" sz="2000" dirty="0"/>
              <a:t>1.617127	1.650176	97.997250</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F6B6DE6-4F74-4378-B494-2BFED269C0C9}"/>
                  </a:ext>
                </a:extLst>
              </p:cNvPr>
              <p:cNvSpPr/>
              <p:nvPr/>
            </p:nvSpPr>
            <p:spPr>
              <a:xfrm>
                <a:off x="0" y="0"/>
                <a:ext cx="8807539" cy="1077218"/>
              </a:xfrm>
              <a:prstGeom prst="rect">
                <a:avLst/>
              </a:prstGeom>
            </p:spPr>
            <p:txBody>
              <a:bodyPr wrap="none">
                <a:spAutoFit/>
              </a:bodyPr>
              <a:lstStyle/>
              <a:p>
                <a:r>
                  <a:rPr lang="en-SG" sz="3200" b="1" u="sng" dirty="0"/>
                  <a:t>New Reference (Scaled Up with Closeness </a:t>
                </a:r>
                <a14:m>
                  <m:oMath xmlns:m="http://schemas.openxmlformats.org/officeDocument/2006/math">
                    <m:r>
                      <a:rPr lang="en-SG" sz="3200" b="1" i="1" u="sng" smtClean="0">
                        <a:latin typeface="Cambria Math" panose="02040503050406030204" pitchFamily="18" charset="0"/>
                        <a:ea typeface="Cambria Math" panose="02040503050406030204" pitchFamily="18" charset="0"/>
                      </a:rPr>
                      <m:t>~</m:t>
                    </m:r>
                  </m:oMath>
                </a14:m>
                <a:r>
                  <a:rPr lang="en-SG" sz="3200" b="1" u="sng" dirty="0"/>
                  <a:t> 100%)</a:t>
                </a:r>
              </a:p>
              <a:p>
                <a14:m>
                  <m:oMath xmlns:m="http://schemas.openxmlformats.org/officeDocument/2006/math">
                    <m:sSub>
                      <m:sSubPr>
                        <m:ctrlPr>
                          <a:rPr lang="en-SG" sz="3200" i="1" smtClean="0">
                            <a:solidFill>
                              <a:schemeClr val="accent6">
                                <a:lumMod val="75000"/>
                              </a:schemeClr>
                            </a:solidFill>
                            <a:latin typeface="Cambria Math" panose="02040503050406030204" pitchFamily="18" charset="0"/>
                          </a:rPr>
                        </m:ctrlPr>
                      </m:sSubPr>
                      <m:e>
                        <m:r>
                          <a:rPr lang="en-SG" sz="3200" i="1">
                            <a:solidFill>
                              <a:schemeClr val="accent6">
                                <a:lumMod val="75000"/>
                              </a:schemeClr>
                            </a:solidFill>
                            <a:latin typeface="Cambria Math" panose="02040503050406030204" pitchFamily="18" charset="0"/>
                          </a:rPr>
                          <m:t>𝑅</m:t>
                        </m:r>
                      </m:e>
                      <m:sub>
                        <m:r>
                          <a:rPr lang="en-SG" sz="3200" i="1">
                            <a:solidFill>
                              <a:schemeClr val="accent6">
                                <a:lumMod val="75000"/>
                              </a:schemeClr>
                            </a:solidFill>
                            <a:latin typeface="Cambria Math" panose="02040503050406030204" pitchFamily="18" charset="0"/>
                          </a:rPr>
                          <m:t>𝐹</m:t>
                        </m:r>
                      </m:sub>
                    </m:sSub>
                    <m:r>
                      <a:rPr lang="en-SG" sz="3200" i="1">
                        <a:solidFill>
                          <a:schemeClr val="accent6">
                            <a:lumMod val="75000"/>
                          </a:schemeClr>
                        </a:solidFill>
                        <a:latin typeface="Cambria Math" panose="02040503050406030204" pitchFamily="18" charset="0"/>
                      </a:rPr>
                      <m:t>=</m:t>
                    </m:r>
                    <m:r>
                      <a:rPr lang="en-SG" sz="3200" b="0" i="1" smtClean="0">
                        <a:solidFill>
                          <a:schemeClr val="accent6">
                            <a:lumMod val="75000"/>
                          </a:schemeClr>
                        </a:solidFill>
                        <a:latin typeface="Cambria Math" panose="02040503050406030204" pitchFamily="18" charset="0"/>
                      </a:rPr>
                      <m:t>603</m:t>
                    </m:r>
                    <m:r>
                      <a:rPr lang="en-SG" sz="3200" i="1">
                        <a:solidFill>
                          <a:schemeClr val="accent6">
                            <a:lumMod val="75000"/>
                          </a:schemeClr>
                        </a:solidFill>
                        <a:latin typeface="Cambria Math" panose="02040503050406030204" pitchFamily="18" charset="0"/>
                      </a:rPr>
                      <m:t>00</m:t>
                    </m:r>
                    <m:r>
                      <m:rPr>
                        <m:sty m:val="p"/>
                      </m:rPr>
                      <a:rPr lang="en-SG" sz="3200">
                        <a:solidFill>
                          <a:schemeClr val="accent6">
                            <a:lumMod val="75000"/>
                          </a:schemeClr>
                        </a:solidFill>
                        <a:latin typeface="Cambria Math" panose="02040503050406030204" pitchFamily="18" charset="0"/>
                      </a:rPr>
                      <m:t>Ω</m:t>
                    </m:r>
                  </m:oMath>
                </a14:m>
                <a:r>
                  <a:rPr lang="en-GB" sz="3200" dirty="0"/>
                  <a:t>, </a:t>
                </a:r>
                <a:r>
                  <a:rPr lang="en-GB" sz="3200" dirty="0">
                    <a:solidFill>
                      <a:schemeClr val="accent6">
                        <a:lumMod val="75000"/>
                      </a:schemeClr>
                    </a:solidFill>
                  </a:rPr>
                  <a:t>n = 20 </a:t>
                </a:r>
                <a:r>
                  <a:rPr lang="en-GB" sz="3200" dirty="0"/>
                  <a:t>(increase no. of rows), m = 4</a:t>
                </a:r>
              </a:p>
            </p:txBody>
          </p:sp>
        </mc:Choice>
        <mc:Fallback xmlns="">
          <p:sp>
            <p:nvSpPr>
              <p:cNvPr id="5" name="Rectangle 4">
                <a:extLst>
                  <a:ext uri="{FF2B5EF4-FFF2-40B4-BE49-F238E27FC236}">
                    <a16:creationId xmlns:a16="http://schemas.microsoft.com/office/drawing/2014/main" id="{DF6B6DE6-4F74-4378-B494-2BFED269C0C9}"/>
                  </a:ext>
                </a:extLst>
              </p:cNvPr>
              <p:cNvSpPr>
                <a:spLocks noRot="1" noChangeAspect="1" noMove="1" noResize="1" noEditPoints="1" noAdjustHandles="1" noChangeArrowheads="1" noChangeShapeType="1" noTextEdit="1"/>
              </p:cNvSpPr>
              <p:nvPr/>
            </p:nvSpPr>
            <p:spPr>
              <a:xfrm>
                <a:off x="0" y="0"/>
                <a:ext cx="8807539" cy="1077218"/>
              </a:xfrm>
              <a:prstGeom prst="rect">
                <a:avLst/>
              </a:prstGeom>
              <a:blipFill>
                <a:blip r:embed="rId2"/>
                <a:stretch>
                  <a:fillRect l="-1730" t="-6780" r="-761" b="-18079"/>
                </a:stretch>
              </a:blipFill>
            </p:spPr>
            <p:txBody>
              <a:bodyPr/>
              <a:lstStyle/>
              <a:p>
                <a:r>
                  <a:rPr lang="en-GB">
                    <a:noFill/>
                  </a:rPr>
                  <a:t> </a:t>
                </a:r>
              </a:p>
            </p:txBody>
          </p:sp>
        </mc:Fallback>
      </mc:AlternateContent>
    </p:spTree>
    <p:extLst>
      <p:ext uri="{BB962C8B-B14F-4D97-AF65-F5344CB8AC3E}">
        <p14:creationId xmlns:p14="http://schemas.microsoft.com/office/powerpoint/2010/main" val="3450987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BF85B5-2810-478A-A56F-03B3619CF39E}"/>
              </a:ext>
            </a:extLst>
          </p:cNvPr>
          <p:cNvSpPr/>
          <p:nvPr/>
        </p:nvSpPr>
        <p:spPr>
          <a:xfrm>
            <a:off x="6096000" y="2613392"/>
            <a:ext cx="5438775" cy="1631216"/>
          </a:xfrm>
          <a:prstGeom prst="rect">
            <a:avLst/>
          </a:prstGeom>
          <a:ln w="28575">
            <a:noFill/>
          </a:ln>
        </p:spPr>
        <p:txBody>
          <a:bodyPr wrap="square">
            <a:spAutoFit/>
          </a:bodyPr>
          <a:lstStyle/>
          <a:p>
            <a:r>
              <a:rPr lang="en-SG" sz="2000" dirty="0"/>
              <a:t>Simulated	Calculated	Closeness in %</a:t>
            </a:r>
          </a:p>
          <a:p>
            <a:r>
              <a:rPr lang="en-SG" sz="2000" dirty="0"/>
              <a:t>3.208478	2.740139	117.091776</a:t>
            </a:r>
          </a:p>
          <a:p>
            <a:r>
              <a:rPr lang="en-SG" sz="2000" dirty="0"/>
              <a:t>2.595280	2.244113	115.648334</a:t>
            </a:r>
          </a:p>
          <a:p>
            <a:r>
              <a:rPr lang="en-SG" sz="2000" dirty="0"/>
              <a:t>1.339105	1.128274	118.686145</a:t>
            </a:r>
          </a:p>
          <a:p>
            <a:r>
              <a:rPr lang="en-SG" sz="2000" dirty="0"/>
              <a:t>3.210356	2.737751	117.262518</a:t>
            </a:r>
            <a:endParaRPr lang="en-GB" sz="20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F6B6DE6-4F74-4378-B494-2BFED269C0C9}"/>
                  </a:ext>
                </a:extLst>
              </p:cNvPr>
              <p:cNvSpPr/>
              <p:nvPr/>
            </p:nvSpPr>
            <p:spPr>
              <a:xfrm>
                <a:off x="0" y="0"/>
                <a:ext cx="7252242" cy="584775"/>
              </a:xfrm>
              <a:prstGeom prst="rect">
                <a:avLst/>
              </a:prstGeom>
            </p:spPr>
            <p:txBody>
              <a:bodyPr wrap="none">
                <a:spAutoFit/>
              </a:bodyPr>
              <a:lstStyle/>
              <a:p>
                <a:r>
                  <a:rPr lang="en-SG" sz="3200" dirty="0">
                    <a:solidFill>
                      <a:schemeClr val="tx1"/>
                    </a:solidFill>
                  </a:rPr>
                  <a:t>Same </a:t>
                </a:r>
                <a14:m>
                  <m:oMath xmlns:m="http://schemas.openxmlformats.org/officeDocument/2006/math">
                    <m:sSub>
                      <m:sSubPr>
                        <m:ctrlPr>
                          <a:rPr lang="en-SG" sz="3200" i="1" smtClean="0">
                            <a:solidFill>
                              <a:schemeClr val="tx1"/>
                            </a:solidFill>
                            <a:latin typeface="Cambria Math" panose="02040503050406030204" pitchFamily="18" charset="0"/>
                          </a:rPr>
                        </m:ctrlPr>
                      </m:sSubPr>
                      <m:e>
                        <m:r>
                          <a:rPr lang="en-SG" sz="3200" i="1">
                            <a:solidFill>
                              <a:schemeClr val="tx1"/>
                            </a:solidFill>
                            <a:latin typeface="Cambria Math" panose="02040503050406030204" pitchFamily="18" charset="0"/>
                          </a:rPr>
                          <m:t>𝑅</m:t>
                        </m:r>
                      </m:e>
                      <m:sub>
                        <m:r>
                          <a:rPr lang="en-SG" sz="3200" i="1">
                            <a:solidFill>
                              <a:schemeClr val="tx1"/>
                            </a:solidFill>
                            <a:latin typeface="Cambria Math" panose="02040503050406030204" pitchFamily="18" charset="0"/>
                          </a:rPr>
                          <m:t>𝐹</m:t>
                        </m:r>
                      </m:sub>
                    </m:sSub>
                  </m:oMath>
                </a14:m>
                <a:r>
                  <a:rPr lang="en-GB" sz="3200" dirty="0"/>
                  <a:t>, </a:t>
                </a:r>
                <a:r>
                  <a:rPr lang="en-GB" sz="3200" dirty="0">
                    <a:solidFill>
                      <a:srgbClr val="0070C0"/>
                    </a:solidFill>
                  </a:rPr>
                  <a:t>n = 3 </a:t>
                </a:r>
                <a:r>
                  <a:rPr lang="en-GB" sz="3200" dirty="0"/>
                  <a:t>(reduce no. of rows), m = 4</a:t>
                </a:r>
              </a:p>
            </p:txBody>
          </p:sp>
        </mc:Choice>
        <mc:Fallback xmlns="">
          <p:sp>
            <p:nvSpPr>
              <p:cNvPr id="5" name="Rectangle 4">
                <a:extLst>
                  <a:ext uri="{FF2B5EF4-FFF2-40B4-BE49-F238E27FC236}">
                    <a16:creationId xmlns:a16="http://schemas.microsoft.com/office/drawing/2014/main" id="{DF6B6DE6-4F74-4378-B494-2BFED269C0C9}"/>
                  </a:ext>
                </a:extLst>
              </p:cNvPr>
              <p:cNvSpPr>
                <a:spLocks noRot="1" noChangeAspect="1" noMove="1" noResize="1" noEditPoints="1" noAdjustHandles="1" noChangeArrowheads="1" noChangeShapeType="1" noTextEdit="1"/>
              </p:cNvSpPr>
              <p:nvPr/>
            </p:nvSpPr>
            <p:spPr>
              <a:xfrm>
                <a:off x="0" y="0"/>
                <a:ext cx="7252242" cy="584775"/>
              </a:xfrm>
              <a:prstGeom prst="rect">
                <a:avLst/>
              </a:prstGeom>
              <a:blipFill>
                <a:blip r:embed="rId2"/>
                <a:stretch>
                  <a:fillRect l="-2101" t="-12500" r="-1092" b="-34375"/>
                </a:stretch>
              </a:blipFill>
            </p:spPr>
            <p:txBody>
              <a:bodyPr/>
              <a:lstStyle/>
              <a:p>
                <a:r>
                  <a:rPr lang="en-GB">
                    <a:noFill/>
                  </a:rPr>
                  <a:t> </a:t>
                </a:r>
              </a:p>
            </p:txBody>
          </p:sp>
        </mc:Fallback>
      </mc:AlternateContent>
    </p:spTree>
    <p:extLst>
      <p:ext uri="{BB962C8B-B14F-4D97-AF65-F5344CB8AC3E}">
        <p14:creationId xmlns:p14="http://schemas.microsoft.com/office/powerpoint/2010/main" val="538750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C539-616C-47EC-8E21-22BF14EA7C61}"/>
              </a:ext>
            </a:extLst>
          </p:cNvPr>
          <p:cNvSpPr>
            <a:spLocks noGrp="1"/>
          </p:cNvSpPr>
          <p:nvPr>
            <p:ph type="title"/>
          </p:nvPr>
        </p:nvSpPr>
        <p:spPr/>
        <p:txBody>
          <a:bodyPr/>
          <a:lstStyle/>
          <a:p>
            <a:r>
              <a:rPr lang="en-SG" dirty="0"/>
              <a:t>MOSFET Experimentation</a:t>
            </a:r>
            <a:endParaRPr lang="en-GB" dirty="0"/>
          </a:p>
        </p:txBody>
      </p:sp>
      <p:pic>
        <p:nvPicPr>
          <p:cNvPr id="5" name="Picture 4">
            <a:extLst>
              <a:ext uri="{FF2B5EF4-FFF2-40B4-BE49-F238E27FC236}">
                <a16:creationId xmlns:a16="http://schemas.microsoft.com/office/drawing/2014/main" id="{F22FEA23-381C-4E0D-8AC0-9B7028B6034D}"/>
              </a:ext>
            </a:extLst>
          </p:cNvPr>
          <p:cNvPicPr>
            <a:picLocks noChangeAspect="1"/>
          </p:cNvPicPr>
          <p:nvPr/>
        </p:nvPicPr>
        <p:blipFill rotWithShape="1">
          <a:blip r:embed="rId2">
            <a:extLst>
              <a:ext uri="{28A0092B-C50C-407E-A947-70E740481C1C}">
                <a14:useLocalDpi xmlns:a14="http://schemas.microsoft.com/office/drawing/2010/main" val="0"/>
              </a:ext>
            </a:extLst>
          </a:blip>
          <a:srcRect l="45078" t="26805" r="3282" b="14166"/>
          <a:stretch/>
        </p:blipFill>
        <p:spPr>
          <a:xfrm>
            <a:off x="4295775" y="1781002"/>
            <a:ext cx="7896225" cy="5076998"/>
          </a:xfrm>
          <a:prstGeom prst="rect">
            <a:avLst/>
          </a:prstGeom>
        </p:spPr>
      </p:pic>
      <p:pic>
        <p:nvPicPr>
          <p:cNvPr id="7" name="Picture 6">
            <a:extLst>
              <a:ext uri="{FF2B5EF4-FFF2-40B4-BE49-F238E27FC236}">
                <a16:creationId xmlns:a16="http://schemas.microsoft.com/office/drawing/2014/main" id="{F66A14AB-9C3C-45A2-8891-0260E44DF1B6}"/>
              </a:ext>
            </a:extLst>
          </p:cNvPr>
          <p:cNvPicPr>
            <a:picLocks noChangeAspect="1"/>
          </p:cNvPicPr>
          <p:nvPr/>
        </p:nvPicPr>
        <p:blipFill rotWithShape="1">
          <a:blip r:embed="rId2">
            <a:extLst>
              <a:ext uri="{28A0092B-C50C-407E-A947-70E740481C1C}">
                <a14:useLocalDpi xmlns:a14="http://schemas.microsoft.com/office/drawing/2010/main" val="0"/>
              </a:ext>
            </a:extLst>
          </a:blip>
          <a:srcRect l="15625" t="33750" r="57110" b="9583"/>
          <a:stretch/>
        </p:blipFill>
        <p:spPr>
          <a:xfrm>
            <a:off x="0" y="1836005"/>
            <a:ext cx="4295775" cy="5021996"/>
          </a:xfrm>
          <a:prstGeom prst="rect">
            <a:avLst/>
          </a:prstGeom>
        </p:spPr>
      </p:pic>
    </p:spTree>
    <p:extLst>
      <p:ext uri="{BB962C8B-B14F-4D97-AF65-F5344CB8AC3E}">
        <p14:creationId xmlns:p14="http://schemas.microsoft.com/office/powerpoint/2010/main" val="2479342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DD74-07E3-4EEB-B481-9A0A5A73C5B4}"/>
              </a:ext>
            </a:extLst>
          </p:cNvPr>
          <p:cNvSpPr>
            <a:spLocks noGrp="1"/>
          </p:cNvSpPr>
          <p:nvPr>
            <p:ph type="title"/>
          </p:nvPr>
        </p:nvSpPr>
        <p:spPr>
          <a:xfrm>
            <a:off x="838200" y="365125"/>
            <a:ext cx="4171950" cy="1325563"/>
          </a:xfrm>
        </p:spPr>
        <p:txBody>
          <a:bodyPr/>
          <a:lstStyle/>
          <a:p>
            <a:r>
              <a:rPr lang="en-SG" dirty="0"/>
              <a:t>Programmable Scalable Network</a:t>
            </a:r>
            <a:endParaRPr lang="en-GB" dirty="0"/>
          </a:p>
        </p:txBody>
      </p:sp>
      <p:pic>
        <p:nvPicPr>
          <p:cNvPr id="5" name="Picture 4">
            <a:extLst>
              <a:ext uri="{FF2B5EF4-FFF2-40B4-BE49-F238E27FC236}">
                <a16:creationId xmlns:a16="http://schemas.microsoft.com/office/drawing/2014/main" id="{027BECA6-48FA-460E-A726-75DBF57F5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292" y="0"/>
            <a:ext cx="5867708" cy="6858000"/>
          </a:xfrm>
          <a:prstGeom prst="rect">
            <a:avLst/>
          </a:prstGeom>
        </p:spPr>
      </p:pic>
    </p:spTree>
    <p:extLst>
      <p:ext uri="{BB962C8B-B14F-4D97-AF65-F5344CB8AC3E}">
        <p14:creationId xmlns:p14="http://schemas.microsoft.com/office/powerpoint/2010/main" val="4245293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99BCA-1621-4827-B8D9-D51B83C57E62}"/>
              </a:ext>
            </a:extLst>
          </p:cNvPr>
          <p:cNvSpPr>
            <a:spLocks noGrp="1"/>
          </p:cNvSpPr>
          <p:nvPr>
            <p:ph type="ctrTitle"/>
          </p:nvPr>
        </p:nvSpPr>
        <p:spPr/>
        <p:txBody>
          <a:bodyPr/>
          <a:lstStyle/>
          <a:p>
            <a:r>
              <a:rPr lang="en-SG" dirty="0"/>
              <a:t>Discussion</a:t>
            </a:r>
            <a:endParaRPr lang="en-GB" dirty="0"/>
          </a:p>
        </p:txBody>
      </p:sp>
    </p:spTree>
    <p:extLst>
      <p:ext uri="{BB962C8B-B14F-4D97-AF65-F5344CB8AC3E}">
        <p14:creationId xmlns:p14="http://schemas.microsoft.com/office/powerpoint/2010/main" val="3275107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430B-33F3-4F14-A945-250B99BF6A79}"/>
              </a:ext>
            </a:extLst>
          </p:cNvPr>
          <p:cNvSpPr>
            <a:spLocks noGrp="1"/>
          </p:cNvSpPr>
          <p:nvPr>
            <p:ph type="title"/>
          </p:nvPr>
        </p:nvSpPr>
        <p:spPr/>
        <p:txBody>
          <a:bodyPr/>
          <a:lstStyle/>
          <a:p>
            <a:r>
              <a:rPr lang="en-SG" dirty="0"/>
              <a:t>Ideally, what do we want?</a:t>
            </a:r>
            <a:endParaRPr lang="en-GB" dirty="0"/>
          </a:p>
        </p:txBody>
      </p:sp>
      <p:sp>
        <p:nvSpPr>
          <p:cNvPr id="3" name="Content Placeholder 2">
            <a:extLst>
              <a:ext uri="{FF2B5EF4-FFF2-40B4-BE49-F238E27FC236}">
                <a16:creationId xmlns:a16="http://schemas.microsoft.com/office/drawing/2014/main" id="{317A8625-6000-497B-9E2D-D49FCA7C9B38}"/>
              </a:ext>
            </a:extLst>
          </p:cNvPr>
          <p:cNvSpPr>
            <a:spLocks noGrp="1"/>
          </p:cNvSpPr>
          <p:nvPr>
            <p:ph idx="1"/>
          </p:nvPr>
        </p:nvSpPr>
        <p:spPr/>
        <p:txBody>
          <a:bodyPr/>
          <a:lstStyle/>
          <a:p>
            <a:r>
              <a:rPr lang="en-SG" dirty="0"/>
              <a:t>Infinite circuit scaling</a:t>
            </a:r>
          </a:p>
          <a:p>
            <a:r>
              <a:rPr lang="en-SG" dirty="0"/>
              <a:t>Means 100% matched values with 0 error or standard deviation</a:t>
            </a:r>
            <a:endParaRPr lang="en-GB" dirty="0"/>
          </a:p>
        </p:txBody>
      </p:sp>
    </p:spTree>
    <p:extLst>
      <p:ext uri="{BB962C8B-B14F-4D97-AF65-F5344CB8AC3E}">
        <p14:creationId xmlns:p14="http://schemas.microsoft.com/office/powerpoint/2010/main" val="1110186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DD1D-0BBC-4087-B486-4C4F43FB73BB}"/>
              </a:ext>
            </a:extLst>
          </p:cNvPr>
          <p:cNvSpPr>
            <a:spLocks noGrp="1"/>
          </p:cNvSpPr>
          <p:nvPr>
            <p:ph type="title"/>
          </p:nvPr>
        </p:nvSpPr>
        <p:spPr/>
        <p:txBody>
          <a:bodyPr/>
          <a:lstStyle/>
          <a:p>
            <a:r>
              <a:rPr lang="en-SG" dirty="0"/>
              <a:t>Based on Previous Result, What’s Wrong?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9D21CA-B8CA-441E-9C2D-1C69AC1B7661}"/>
                  </a:ext>
                </a:extLst>
              </p:cNvPr>
              <p:cNvSpPr>
                <a:spLocks noGrp="1"/>
              </p:cNvSpPr>
              <p:nvPr>
                <p:ph idx="1"/>
              </p:nvPr>
            </p:nvSpPr>
            <p:spPr/>
            <p:txBody>
              <a:bodyPr/>
              <a:lstStyle/>
              <a:p>
                <a:r>
                  <a:rPr lang="en-SG" dirty="0"/>
                  <a:t>Ocean Script Bug (</a:t>
                </a:r>
                <a14:m>
                  <m:oMath xmlns:m="http://schemas.openxmlformats.org/officeDocument/2006/math">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oMath>
                </a14:m>
                <a:r>
                  <a:rPr lang="en-SG" dirty="0"/>
                  <a:t> stuck at 50000. Remember those % exceeds 100%? Very hard to discover, but easy to solve.)</a:t>
                </a:r>
              </a:p>
              <a:p>
                <a:r>
                  <a:rPr lang="en-SG" dirty="0"/>
                  <a:t>Very Non-ideal </a:t>
                </a:r>
                <a:r>
                  <a:rPr lang="en-SG" dirty="0" err="1"/>
                  <a:t>OpAmp</a:t>
                </a:r>
                <a:r>
                  <a:rPr lang="en-SG" dirty="0"/>
                  <a:t> (Actual TI 741 vs Cadence </a:t>
                </a:r>
                <a:r>
                  <a:rPr lang="en-SG" dirty="0" err="1"/>
                  <a:t>Implemention</a:t>
                </a:r>
                <a:r>
                  <a:rPr lang="en-SG" dirty="0"/>
                  <a:t> with 65nm PDK. Discovered from the beginning, spent weeks to solve, it turns out not so hard </a:t>
                </a:r>
                <a:r>
                  <a:rPr lang="en-SG" dirty="0" err="1"/>
                  <a:t>afterall</a:t>
                </a:r>
                <a:r>
                  <a:rPr lang="en-SG" dirty="0"/>
                  <a:t> with “thinking out of the box”.)</a:t>
                </a:r>
              </a:p>
              <a:p>
                <a:r>
                  <a:rPr lang="en-SG" dirty="0"/>
                  <a:t>Noise increases when </a:t>
                </a:r>
                <a14:m>
                  <m:oMath xmlns:m="http://schemas.openxmlformats.org/officeDocument/2006/math">
                    <m:r>
                      <a:rPr lang="en-SG" b="0" i="1" smtClean="0">
                        <a:latin typeface="Cambria Math" panose="02040503050406030204" pitchFamily="18" charset="0"/>
                      </a:rPr>
                      <m:t>𝑅</m:t>
                    </m:r>
                  </m:oMath>
                </a14:m>
                <a:r>
                  <a:rPr lang="en-SG" dirty="0"/>
                  <a:t> increases, so with the number of </a:t>
                </a:r>
                <a14:m>
                  <m:oMath xmlns:m="http://schemas.openxmlformats.org/officeDocument/2006/math">
                    <m:r>
                      <a:rPr lang="en-SG" i="1">
                        <a:latin typeface="Cambria Math" panose="02040503050406030204" pitchFamily="18" charset="0"/>
                      </a:rPr>
                      <m:t>𝑅</m:t>
                    </m:r>
                  </m:oMath>
                </a14:m>
                <a:r>
                  <a:rPr lang="en-SG" dirty="0"/>
                  <a:t>. </a:t>
                </a:r>
                <a:r>
                  <a:rPr lang="en-SG" dirty="0" err="1"/>
                  <a:t>OpAmp</a:t>
                </a:r>
                <a:r>
                  <a:rPr lang="en-SG" dirty="0"/>
                  <a:t> also amplifies the noise (Noise shouldn’t matter since we are not doing AC but just take DC stable value right? Wrong! We need small timeframe, think nanoseconds, DC hasn’t reached its stable value yet!)</a:t>
                </a:r>
              </a:p>
            </p:txBody>
          </p:sp>
        </mc:Choice>
        <mc:Fallback xmlns="">
          <p:sp>
            <p:nvSpPr>
              <p:cNvPr id="3" name="Content Placeholder 2">
                <a:extLst>
                  <a:ext uri="{FF2B5EF4-FFF2-40B4-BE49-F238E27FC236}">
                    <a16:creationId xmlns:a16="http://schemas.microsoft.com/office/drawing/2014/main" id="{5E9D21CA-B8CA-441E-9C2D-1C69AC1B7661}"/>
                  </a:ext>
                </a:extLst>
              </p:cNvPr>
              <p:cNvSpPr>
                <a:spLocks noGrp="1" noRot="1" noChangeAspect="1" noMove="1" noResize="1" noEditPoints="1" noAdjustHandles="1" noChangeArrowheads="1" noChangeShapeType="1" noTextEdit="1"/>
              </p:cNvSpPr>
              <p:nvPr>
                <p:ph idx="1"/>
              </p:nvPr>
            </p:nvSpPr>
            <p:spPr>
              <a:blipFill>
                <a:blip r:embed="rId2"/>
                <a:stretch>
                  <a:fillRect l="-1043" t="-2241" r="-232" b="-140"/>
                </a:stretch>
              </a:blipFill>
            </p:spPr>
            <p:txBody>
              <a:bodyPr/>
              <a:lstStyle/>
              <a:p>
                <a:r>
                  <a:rPr lang="en-GB">
                    <a:noFill/>
                  </a:rPr>
                  <a:t> </a:t>
                </a:r>
              </a:p>
            </p:txBody>
          </p:sp>
        </mc:Fallback>
      </mc:AlternateContent>
    </p:spTree>
    <p:extLst>
      <p:ext uri="{BB962C8B-B14F-4D97-AF65-F5344CB8AC3E}">
        <p14:creationId xmlns:p14="http://schemas.microsoft.com/office/powerpoint/2010/main" val="3112023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B7260-2B9C-4223-A91A-6AA134926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 y="133350"/>
            <a:ext cx="12183198" cy="6591300"/>
          </a:xfrm>
          <a:prstGeom prst="rect">
            <a:avLst/>
          </a:prstGeom>
        </p:spPr>
      </p:pic>
    </p:spTree>
    <p:extLst>
      <p:ext uri="{BB962C8B-B14F-4D97-AF65-F5344CB8AC3E}">
        <p14:creationId xmlns:p14="http://schemas.microsoft.com/office/powerpoint/2010/main" val="95192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4467-8D5B-40AA-9C96-07E9D290CF47}"/>
              </a:ext>
            </a:extLst>
          </p:cNvPr>
          <p:cNvSpPr>
            <a:spLocks noGrp="1"/>
          </p:cNvSpPr>
          <p:nvPr>
            <p:ph type="title"/>
          </p:nvPr>
        </p:nvSpPr>
        <p:spPr/>
        <p:txBody>
          <a:bodyPr/>
          <a:lstStyle/>
          <a:p>
            <a:r>
              <a:rPr lang="en-SG" dirty="0"/>
              <a:t>Ideal </a:t>
            </a:r>
            <a:r>
              <a:rPr lang="en-SG" dirty="0" err="1"/>
              <a:t>OpAmp</a:t>
            </a:r>
            <a:r>
              <a:rPr lang="en-SG" dirty="0"/>
              <a:t> (Just what we need to know enough to use)</a:t>
            </a:r>
            <a:endParaRPr lang="en-GB" dirty="0"/>
          </a:p>
        </p:txBody>
      </p:sp>
      <p:pic>
        <p:nvPicPr>
          <p:cNvPr id="5" name="Content Placeholder 4">
            <a:extLst>
              <a:ext uri="{FF2B5EF4-FFF2-40B4-BE49-F238E27FC236}">
                <a16:creationId xmlns:a16="http://schemas.microsoft.com/office/drawing/2014/main" id="{D10E6CFF-153A-4CA7-AC0D-5A1B07FDD4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1221" y="2224034"/>
            <a:ext cx="6102800" cy="2827444"/>
          </a:xfrm>
        </p:spPr>
      </p:pic>
      <p:sp>
        <p:nvSpPr>
          <p:cNvPr id="6" name="Rectangle 5">
            <a:extLst>
              <a:ext uri="{FF2B5EF4-FFF2-40B4-BE49-F238E27FC236}">
                <a16:creationId xmlns:a16="http://schemas.microsoft.com/office/drawing/2014/main" id="{79AC7EA9-C35D-4953-82DB-15B4276D0791}"/>
              </a:ext>
            </a:extLst>
          </p:cNvPr>
          <p:cNvSpPr/>
          <p:nvPr/>
        </p:nvSpPr>
        <p:spPr>
          <a:xfrm>
            <a:off x="5377218" y="4258101"/>
            <a:ext cx="443552" cy="423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821879D-B6FD-467D-B9E7-08F42FC03D71}"/>
              </a:ext>
            </a:extLst>
          </p:cNvPr>
          <p:cNvSpPr/>
          <p:nvPr/>
        </p:nvSpPr>
        <p:spPr>
          <a:xfrm>
            <a:off x="3453892" y="4415953"/>
            <a:ext cx="443552" cy="423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D0902A-8C96-4CB4-BD7D-4681516A588B}"/>
              </a:ext>
            </a:extLst>
          </p:cNvPr>
          <p:cNvSpPr/>
          <p:nvPr/>
        </p:nvSpPr>
        <p:spPr>
          <a:xfrm>
            <a:off x="3154908" y="3978322"/>
            <a:ext cx="443552" cy="21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4585C06-6037-4438-BF8B-10C26E4EDD30}"/>
              </a:ext>
            </a:extLst>
          </p:cNvPr>
          <p:cNvSpPr/>
          <p:nvPr/>
        </p:nvSpPr>
        <p:spPr>
          <a:xfrm>
            <a:off x="3209500" y="3779978"/>
            <a:ext cx="359391" cy="21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67B8DD9-E97B-41A6-B11D-0E06D5B6A7B7}"/>
                  </a:ext>
                </a:extLst>
              </p:cNvPr>
              <p:cNvSpPr/>
              <p:nvPr/>
            </p:nvSpPr>
            <p:spPr>
              <a:xfrm>
                <a:off x="2977956" y="5538007"/>
                <a:ext cx="4798523" cy="646331"/>
              </a:xfrm>
              <a:prstGeom prst="rect">
                <a:avLst/>
              </a:prstGeom>
            </p:spPr>
            <p:txBody>
              <a:bodyPr wrap="square">
                <a:spAutoFit/>
              </a:bodyPr>
              <a:lstStyle/>
              <a:p>
                <a:r>
                  <a:rPr lang="en-SG" dirty="0"/>
                  <a:t>Note:</a:t>
                </a:r>
              </a:p>
              <a:p>
                <a:pPr marL="285750" indent="-28575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𝑅𝐸𝐹</m:t>
                        </m:r>
                      </m:sub>
                    </m:sSub>
                    <m:r>
                      <a:rPr lang="en-SG" b="0" i="1" smtClean="0">
                        <a:latin typeface="Cambria Math" panose="02040503050406030204" pitchFamily="18" charset="0"/>
                      </a:rPr>
                      <m:t>=0</m:t>
                    </m:r>
                  </m:oMath>
                </a14:m>
                <a:r>
                  <a:rPr lang="en-SG" dirty="0"/>
                  <a:t> (grounded) for easy understanding.</a:t>
                </a:r>
              </a:p>
            </p:txBody>
          </p:sp>
        </mc:Choice>
        <mc:Fallback xmlns="">
          <p:sp>
            <p:nvSpPr>
              <p:cNvPr id="10" name="Rectangle 9">
                <a:extLst>
                  <a:ext uri="{FF2B5EF4-FFF2-40B4-BE49-F238E27FC236}">
                    <a16:creationId xmlns:a16="http://schemas.microsoft.com/office/drawing/2014/main" id="{767B8DD9-E97B-41A6-B11D-0E06D5B6A7B7}"/>
                  </a:ext>
                </a:extLst>
              </p:cNvPr>
              <p:cNvSpPr>
                <a:spLocks noRot="1" noChangeAspect="1" noMove="1" noResize="1" noEditPoints="1" noAdjustHandles="1" noChangeArrowheads="1" noChangeShapeType="1" noTextEdit="1"/>
              </p:cNvSpPr>
              <p:nvPr/>
            </p:nvSpPr>
            <p:spPr>
              <a:xfrm>
                <a:off x="2977956" y="5538007"/>
                <a:ext cx="4798523" cy="646331"/>
              </a:xfrm>
              <a:prstGeom prst="rect">
                <a:avLst/>
              </a:prstGeom>
              <a:blipFill>
                <a:blip r:embed="rId3"/>
                <a:stretch>
                  <a:fillRect l="-1144" t="-4717" b="-14151"/>
                </a:stretch>
              </a:blipFill>
            </p:spPr>
            <p:txBody>
              <a:bodyPr/>
              <a:lstStyle/>
              <a:p>
                <a:r>
                  <a:rPr lang="en-GB">
                    <a:noFill/>
                  </a:rPr>
                  <a:t> </a:t>
                </a:r>
              </a:p>
            </p:txBody>
          </p:sp>
        </mc:Fallback>
      </mc:AlternateContent>
    </p:spTree>
    <p:extLst>
      <p:ext uri="{BB962C8B-B14F-4D97-AF65-F5344CB8AC3E}">
        <p14:creationId xmlns:p14="http://schemas.microsoft.com/office/powerpoint/2010/main" val="3634603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F165-49FD-4FDC-83AD-8A6113E4A14E}"/>
              </a:ext>
            </a:extLst>
          </p:cNvPr>
          <p:cNvSpPr>
            <a:spLocks noGrp="1"/>
          </p:cNvSpPr>
          <p:nvPr>
            <p:ph type="title"/>
          </p:nvPr>
        </p:nvSpPr>
        <p:spPr/>
        <p:txBody>
          <a:bodyPr/>
          <a:lstStyle/>
          <a:p>
            <a:r>
              <a:rPr lang="en-SG" dirty="0"/>
              <a:t>TI </a:t>
            </a:r>
            <a:r>
              <a:rPr lang="en-SG" dirty="0" err="1"/>
              <a:t>OpAmp</a:t>
            </a:r>
            <a:r>
              <a:rPr lang="en-SG" dirty="0"/>
              <a:t> 741 Package</a:t>
            </a:r>
            <a:endParaRPr lang="en-GB" dirty="0"/>
          </a:p>
        </p:txBody>
      </p:sp>
      <p:pic>
        <p:nvPicPr>
          <p:cNvPr id="9" name="Picture 8">
            <a:extLst>
              <a:ext uri="{FF2B5EF4-FFF2-40B4-BE49-F238E27FC236}">
                <a16:creationId xmlns:a16="http://schemas.microsoft.com/office/drawing/2014/main" id="{DBDE46D1-8B40-4859-8961-3F980E955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275" y="1778317"/>
            <a:ext cx="9753600" cy="4351020"/>
          </a:xfrm>
          <a:prstGeom prst="rect">
            <a:avLst/>
          </a:prstGeom>
        </p:spPr>
      </p:pic>
      <p:sp>
        <p:nvSpPr>
          <p:cNvPr id="10" name="Oval 9">
            <a:extLst>
              <a:ext uri="{FF2B5EF4-FFF2-40B4-BE49-F238E27FC236}">
                <a16:creationId xmlns:a16="http://schemas.microsoft.com/office/drawing/2014/main" id="{520A0154-2D79-4190-B6D2-11604256A287}"/>
              </a:ext>
            </a:extLst>
          </p:cNvPr>
          <p:cNvSpPr/>
          <p:nvPr/>
        </p:nvSpPr>
        <p:spPr>
          <a:xfrm>
            <a:off x="2165303" y="2039487"/>
            <a:ext cx="1768522" cy="5989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812C40E-A208-45FE-91D8-6F6EFD8CEE5B}"/>
              </a:ext>
            </a:extLst>
          </p:cNvPr>
          <p:cNvSpPr/>
          <p:nvPr/>
        </p:nvSpPr>
        <p:spPr>
          <a:xfrm>
            <a:off x="8423228" y="5258937"/>
            <a:ext cx="1768522" cy="5989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468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F165-49FD-4FDC-83AD-8A6113E4A14E}"/>
              </a:ext>
            </a:extLst>
          </p:cNvPr>
          <p:cNvSpPr>
            <a:spLocks noGrp="1"/>
          </p:cNvSpPr>
          <p:nvPr>
            <p:ph type="title"/>
          </p:nvPr>
        </p:nvSpPr>
        <p:spPr/>
        <p:txBody>
          <a:bodyPr/>
          <a:lstStyle/>
          <a:p>
            <a:r>
              <a:rPr lang="en-SG" dirty="0"/>
              <a:t>TI </a:t>
            </a:r>
            <a:r>
              <a:rPr lang="en-SG" dirty="0" err="1"/>
              <a:t>OpAmp</a:t>
            </a:r>
            <a:r>
              <a:rPr lang="en-SG" dirty="0"/>
              <a:t> 741 Schematic</a:t>
            </a:r>
            <a:endParaRPr lang="en-GB" dirty="0"/>
          </a:p>
        </p:txBody>
      </p:sp>
      <p:pic>
        <p:nvPicPr>
          <p:cNvPr id="4" name="Content Placeholder 3">
            <a:extLst>
              <a:ext uri="{FF2B5EF4-FFF2-40B4-BE49-F238E27FC236}">
                <a16:creationId xmlns:a16="http://schemas.microsoft.com/office/drawing/2014/main" id="{82FF6A1F-0E97-4789-AA2D-F4F07D0536C0}"/>
              </a:ext>
            </a:extLst>
          </p:cNvPr>
          <p:cNvPicPr>
            <a:picLocks noGrp="1" noChangeAspect="1"/>
          </p:cNvPicPr>
          <p:nvPr>
            <p:ph idx="1"/>
          </p:nvPr>
        </p:nvPicPr>
        <p:blipFill rotWithShape="1">
          <a:blip r:embed="rId2"/>
          <a:srcRect l="10716" t="11520" r="18714" b="5834"/>
          <a:stretch/>
        </p:blipFill>
        <p:spPr>
          <a:xfrm>
            <a:off x="2286001" y="1690688"/>
            <a:ext cx="7069541" cy="4657060"/>
          </a:xfrm>
          <a:prstGeom prst="rect">
            <a:avLst/>
          </a:prstGeom>
        </p:spPr>
      </p:pic>
      <p:sp>
        <p:nvSpPr>
          <p:cNvPr id="5" name="Oval 4">
            <a:extLst>
              <a:ext uri="{FF2B5EF4-FFF2-40B4-BE49-F238E27FC236}">
                <a16:creationId xmlns:a16="http://schemas.microsoft.com/office/drawing/2014/main" id="{0F3C32D5-684F-471B-8BF3-71CD52E4FA85}"/>
              </a:ext>
            </a:extLst>
          </p:cNvPr>
          <p:cNvSpPr/>
          <p:nvPr/>
        </p:nvSpPr>
        <p:spPr>
          <a:xfrm>
            <a:off x="2422478" y="5411337"/>
            <a:ext cx="696035" cy="2934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DFA78F01-244D-42FD-BFCB-E1161A9C59D5}"/>
              </a:ext>
            </a:extLst>
          </p:cNvPr>
          <p:cNvSpPr/>
          <p:nvPr/>
        </p:nvSpPr>
        <p:spPr>
          <a:xfrm>
            <a:off x="4279711" y="5411336"/>
            <a:ext cx="696035" cy="2934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48244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C07-A998-40C8-9C6A-995FB828796B}"/>
              </a:ext>
            </a:extLst>
          </p:cNvPr>
          <p:cNvSpPr>
            <a:spLocks noGrp="1"/>
          </p:cNvSpPr>
          <p:nvPr>
            <p:ph type="title"/>
          </p:nvPr>
        </p:nvSpPr>
        <p:spPr/>
        <p:txBody>
          <a:bodyPr/>
          <a:lstStyle/>
          <a:p>
            <a:r>
              <a:rPr lang="en-SG" dirty="0"/>
              <a:t>Offset Null Tuning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ED8E5A-7C8C-434E-B8F7-B3B59652BBBF}"/>
                  </a:ext>
                </a:extLst>
              </p:cNvPr>
              <p:cNvSpPr>
                <a:spLocks noGrp="1"/>
              </p:cNvSpPr>
              <p:nvPr>
                <p:ph idx="1"/>
              </p:nvPr>
            </p:nvSpPr>
            <p:spPr/>
            <p:txBody>
              <a:bodyPr/>
              <a:lstStyle/>
              <a:p>
                <a:r>
                  <a:rPr lang="en-SG" dirty="0"/>
                  <a:t>Basically, we can add resistor with appropriate resistance in parallel with those 2 </a:t>
                </a:r>
                <a14:m>
                  <m:oMath xmlns:m="http://schemas.openxmlformats.org/officeDocument/2006/math">
                    <m:r>
                      <a:rPr lang="en-SG" b="0" i="1" smtClean="0">
                        <a:latin typeface="Cambria Math" panose="02040503050406030204" pitchFamily="18" charset="0"/>
                      </a:rPr>
                      <m:t>1</m:t>
                    </m:r>
                    <m:r>
                      <a:rPr lang="en-SG" b="0" i="1" smtClean="0">
                        <a:latin typeface="Cambria Math" panose="02040503050406030204" pitchFamily="18" charset="0"/>
                      </a:rPr>
                      <m:t>𝐾</m:t>
                    </m:r>
                  </m:oMath>
                </a14:m>
                <a:r>
                  <a:rPr lang="en-GB" dirty="0"/>
                  <a:t> resistors.</a:t>
                </a:r>
              </a:p>
              <a:p>
                <a:r>
                  <a:rPr lang="en-GB" dirty="0"/>
                  <a:t>So that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𝑖𝑛</m:t>
                        </m:r>
                      </m:sub>
                    </m:sSub>
                    <m:r>
                      <a:rPr lang="en-SG" b="0" i="1" smtClean="0">
                        <a:latin typeface="Cambria Math" panose="02040503050406030204" pitchFamily="18" charset="0"/>
                      </a:rPr>
                      <m:t>=0,</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𝑜𝑢𝑡</m:t>
                        </m:r>
                      </m:sub>
                    </m:sSub>
                    <m:r>
                      <a:rPr lang="en-SG" b="0" i="1" smtClean="0">
                        <a:latin typeface="Cambria Math" panose="02040503050406030204" pitchFamily="18" charset="0"/>
                      </a:rPr>
                      <m:t>=0</m:t>
                    </m:r>
                  </m:oMath>
                </a14:m>
                <a:r>
                  <a:rPr lang="en-GB" dirty="0"/>
                  <a:t> </a:t>
                </a:r>
              </a:p>
            </p:txBody>
          </p:sp>
        </mc:Choice>
        <mc:Fallback xmlns="">
          <p:sp>
            <p:nvSpPr>
              <p:cNvPr id="3" name="Content Placeholder 2">
                <a:extLst>
                  <a:ext uri="{FF2B5EF4-FFF2-40B4-BE49-F238E27FC236}">
                    <a16:creationId xmlns:a16="http://schemas.microsoft.com/office/drawing/2014/main" id="{B2ED8E5A-7C8C-434E-B8F7-B3B59652BBBF}"/>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1604489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CB302-28FF-4F3B-84E7-0089E1DDE90D}"/>
              </a:ext>
            </a:extLst>
          </p:cNvPr>
          <p:cNvSpPr>
            <a:spLocks noGrp="1"/>
          </p:cNvSpPr>
          <p:nvPr>
            <p:ph type="title"/>
          </p:nvPr>
        </p:nvSpPr>
        <p:spPr/>
        <p:txBody>
          <a:bodyPr/>
          <a:lstStyle/>
          <a:p>
            <a:r>
              <a:rPr lang="en-SG" dirty="0"/>
              <a:t>What so difficult to tune then?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E78212-BE91-4195-938B-50AA9C8F1782}"/>
                  </a:ext>
                </a:extLst>
              </p:cNvPr>
              <p:cNvSpPr>
                <a:spLocks noGrp="1"/>
              </p:cNvSpPr>
              <p:nvPr>
                <p:ph idx="1"/>
              </p:nvPr>
            </p:nvSpPr>
            <p:spPr/>
            <p:txBody>
              <a:bodyPr/>
              <a:lstStyle/>
              <a:p>
                <a:r>
                  <a:rPr lang="en-SG" dirty="0"/>
                  <a:t>No number of resistance added in parallel can change the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𝑜𝑢𝑡</m:t>
                        </m:r>
                      </m:sub>
                    </m:sSub>
                  </m:oMath>
                </a14:m>
                <a:r>
                  <a:rPr lang="en-GB" dirty="0"/>
                  <a:t> close to 0 significantly.</a:t>
                </a:r>
              </a:p>
              <a:p>
                <a:r>
                  <a:rPr lang="en-GB" dirty="0"/>
                  <a:t>Due to the relationship:</a:t>
                </a:r>
              </a:p>
              <a:p>
                <a:pPr marL="0" indent="0">
                  <a:buNone/>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𝑒𝑓𝑓𝑒𝑐𝑡𝑖𝑣𝑒</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r>
                            <a:rPr lang="en-SG" b="0" i="1" smtClean="0">
                              <a:latin typeface="Cambria Math" panose="02040503050406030204" pitchFamily="18" charset="0"/>
                            </a:rPr>
                            <m:t>𝑘</m:t>
                          </m:r>
                          <m:r>
                            <m:rPr>
                              <m:sty m:val="p"/>
                            </m:rPr>
                            <a:rPr lang="en-SG" b="0" i="0" smtClean="0">
                              <a:latin typeface="Cambria Math" panose="02040503050406030204" pitchFamily="18" charset="0"/>
                            </a:rPr>
                            <m:t>Ω</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𝑎𝑑𝑑𝑒𝑑</m:t>
                              </m:r>
                            </m:sub>
                          </m:sSub>
                        </m:num>
                        <m:den>
                          <m:r>
                            <a:rPr lang="en-SG" i="1">
                              <a:latin typeface="Cambria Math" panose="02040503050406030204" pitchFamily="18" charset="0"/>
                            </a:rPr>
                            <m:t>1</m:t>
                          </m:r>
                          <m:r>
                            <a:rPr lang="en-SG" b="0" i="1" smtClean="0">
                              <a:latin typeface="Cambria Math" panose="02040503050406030204" pitchFamily="18" charset="0"/>
                            </a:rPr>
                            <m:t>𝑘</m:t>
                          </m:r>
                          <m:r>
                            <m:rPr>
                              <m:sty m:val="p"/>
                            </m:rPr>
                            <a:rPr lang="en-SG" b="0" i="0" smtClean="0">
                              <a:latin typeface="Cambria Math" panose="02040503050406030204" pitchFamily="18" charset="0"/>
                            </a:rPr>
                            <m:t>Ω</m:t>
                          </m:r>
                          <m:r>
                            <a:rPr lang="en-SG" b="0" i="1" smtClean="0">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𝑎𝑑𝑑𝑒𝑑</m:t>
                              </m:r>
                            </m:sub>
                          </m:sSub>
                        </m:den>
                      </m:f>
                    </m:oMath>
                  </m:oMathPara>
                </a14:m>
                <a:endParaRPr lang="en-GB" dirty="0"/>
              </a:p>
            </p:txBody>
          </p:sp>
        </mc:Choice>
        <mc:Fallback xmlns="">
          <p:sp>
            <p:nvSpPr>
              <p:cNvPr id="3" name="Content Placeholder 2">
                <a:extLst>
                  <a:ext uri="{FF2B5EF4-FFF2-40B4-BE49-F238E27FC236}">
                    <a16:creationId xmlns:a16="http://schemas.microsoft.com/office/drawing/2014/main" id="{32E78212-BE91-4195-938B-50AA9C8F178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597934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F08AD5F-6564-4D6E-B986-AB8D8887F992}"/>
                  </a:ext>
                </a:extLst>
              </p:cNvPr>
              <p:cNvSpPr>
                <a:spLocks noGrp="1"/>
              </p:cNvSpPr>
              <p:nvPr>
                <p:ph type="title"/>
              </p:nvPr>
            </p:nvSpPr>
            <p:spPr>
              <a:xfrm>
                <a:off x="838200" y="365125"/>
                <a:ext cx="10972800" cy="1325563"/>
              </a:xfrm>
            </p:spPr>
            <p:txBody>
              <a:bodyPr>
                <a:normAutofit fontScale="90000"/>
              </a:bodyPr>
              <a:lstStyle/>
              <a:p>
                <a:r>
                  <a:rPr lang="en-SG" dirty="0"/>
                  <a:t>Effective Resistance Graph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0</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rPr>
                          <m:t>𝑅</m:t>
                        </m:r>
                      </m:e>
                      <m:sub>
                        <m:r>
                          <a:rPr lang="en-SG" b="0" i="1" smtClean="0">
                            <a:latin typeface="Cambria Math" panose="02040503050406030204" pitchFamily="18" charset="0"/>
                          </a:rPr>
                          <m:t>𝑒𝑓𝑓𝑒𝑐𝑡𝑖𝑣𝑒</m:t>
                        </m:r>
                      </m:sub>
                    </m:sSub>
                    <m:r>
                      <a:rPr lang="en-SG" b="0" i="1" smtClean="0">
                        <a:latin typeface="Cambria Math" panose="02040503050406030204" pitchFamily="18" charset="0"/>
                        <a:ea typeface="Cambria Math" panose="02040503050406030204" pitchFamily="18" charset="0"/>
                      </a:rPr>
                      <m:t>≤1000</m:t>
                    </m:r>
                  </m:oMath>
                </a14:m>
                <a:r>
                  <a:rPr lang="en-SG" dirty="0"/>
                  <a:t>)</a:t>
                </a:r>
                <a:endParaRPr lang="en-GB" dirty="0"/>
              </a:p>
            </p:txBody>
          </p:sp>
        </mc:Choice>
        <mc:Fallback xmlns="">
          <p:sp>
            <p:nvSpPr>
              <p:cNvPr id="2" name="Title 1">
                <a:extLst>
                  <a:ext uri="{FF2B5EF4-FFF2-40B4-BE49-F238E27FC236}">
                    <a16:creationId xmlns:a16="http://schemas.microsoft.com/office/drawing/2014/main" id="{2F08AD5F-6564-4D6E-B986-AB8D8887F992}"/>
                  </a:ext>
                </a:extLst>
              </p:cNvPr>
              <p:cNvSpPr>
                <a:spLocks noGrp="1" noRot="1" noChangeAspect="1" noMove="1" noResize="1" noEditPoints="1" noAdjustHandles="1" noChangeArrowheads="1" noChangeShapeType="1" noTextEdit="1"/>
              </p:cNvSpPr>
              <p:nvPr>
                <p:ph type="title"/>
              </p:nvPr>
            </p:nvSpPr>
            <p:spPr>
              <a:xfrm>
                <a:off x="838200" y="365125"/>
                <a:ext cx="10972800" cy="1325563"/>
              </a:xfrm>
              <a:blipFill>
                <a:blip r:embed="rId2"/>
                <a:stretch>
                  <a:fillRect l="-2000" r="-56"/>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6A2E52B-3294-460F-A28D-19DF4B8A991D}"/>
              </a:ext>
            </a:extLst>
          </p:cNvPr>
          <p:cNvPicPr>
            <a:picLocks noChangeAspect="1"/>
          </p:cNvPicPr>
          <p:nvPr/>
        </p:nvPicPr>
        <p:blipFill rotWithShape="1">
          <a:blip r:embed="rId3"/>
          <a:srcRect l="15390" t="19861" r="15859" b="10833"/>
          <a:stretch/>
        </p:blipFill>
        <p:spPr>
          <a:xfrm>
            <a:off x="1800224" y="1385888"/>
            <a:ext cx="8382001" cy="4752976"/>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A383F2-0EA8-4546-9070-C87E47F5E8B1}"/>
                  </a:ext>
                </a:extLst>
              </p:cNvPr>
              <p:cNvSpPr/>
              <p:nvPr/>
            </p:nvSpPr>
            <p:spPr>
              <a:xfrm>
                <a:off x="3378006" y="6138864"/>
                <a:ext cx="4798523" cy="646331"/>
              </a:xfrm>
              <a:prstGeom prst="rect">
                <a:avLst/>
              </a:prstGeom>
            </p:spPr>
            <p:txBody>
              <a:bodyPr wrap="square">
                <a:spAutoFit/>
              </a:bodyPr>
              <a:lstStyle/>
              <a:p>
                <a:r>
                  <a:rPr lang="en-SG" dirty="0"/>
                  <a:t>Note:</a:t>
                </a:r>
              </a:p>
              <a:p>
                <a:pPr marL="285750" indent="-28575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𝑎𝑑𝑑𝑒𝑑</m:t>
                        </m:r>
                      </m:sub>
                    </m:sSub>
                    <m:r>
                      <a:rPr lang="en-SG" b="0" i="1" smtClean="0">
                        <a:latin typeface="Cambria Math" panose="02040503050406030204" pitchFamily="18" charset="0"/>
                      </a:rPr>
                      <m:t>=</m:t>
                    </m:r>
                    <m:r>
                      <a:rPr lang="en-SG" b="0" i="1" smtClean="0">
                        <a:latin typeface="Cambria Math" panose="02040503050406030204" pitchFamily="18" charset="0"/>
                      </a:rPr>
                      <m:t>𝑥</m:t>
                    </m:r>
                  </m:oMath>
                </a14:m>
                <a:endParaRPr lang="en-SG" dirty="0"/>
              </a:p>
            </p:txBody>
          </p:sp>
        </mc:Choice>
        <mc:Fallback xmlns="">
          <p:sp>
            <p:nvSpPr>
              <p:cNvPr id="5" name="Rectangle 4">
                <a:extLst>
                  <a:ext uri="{FF2B5EF4-FFF2-40B4-BE49-F238E27FC236}">
                    <a16:creationId xmlns:a16="http://schemas.microsoft.com/office/drawing/2014/main" id="{E9A383F2-0EA8-4546-9070-C87E47F5E8B1}"/>
                  </a:ext>
                </a:extLst>
              </p:cNvPr>
              <p:cNvSpPr>
                <a:spLocks noRot="1" noChangeAspect="1" noMove="1" noResize="1" noEditPoints="1" noAdjustHandles="1" noChangeArrowheads="1" noChangeShapeType="1" noTextEdit="1"/>
              </p:cNvSpPr>
              <p:nvPr/>
            </p:nvSpPr>
            <p:spPr>
              <a:xfrm>
                <a:off x="3378006" y="6138864"/>
                <a:ext cx="4798523" cy="646331"/>
              </a:xfrm>
              <a:prstGeom prst="rect">
                <a:avLst/>
              </a:prstGeom>
              <a:blipFill>
                <a:blip r:embed="rId4"/>
                <a:stretch>
                  <a:fillRect l="-1017" t="-4717" b="-10377"/>
                </a:stretch>
              </a:blipFill>
            </p:spPr>
            <p:txBody>
              <a:bodyPr/>
              <a:lstStyle/>
              <a:p>
                <a:r>
                  <a:rPr lang="en-GB">
                    <a:noFill/>
                  </a:rPr>
                  <a:t> </a:t>
                </a:r>
              </a:p>
            </p:txBody>
          </p:sp>
        </mc:Fallback>
      </mc:AlternateContent>
    </p:spTree>
    <p:extLst>
      <p:ext uri="{BB962C8B-B14F-4D97-AF65-F5344CB8AC3E}">
        <p14:creationId xmlns:p14="http://schemas.microsoft.com/office/powerpoint/2010/main" val="3247427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B593-8C91-487D-9053-E1D206817BB9}"/>
              </a:ext>
            </a:extLst>
          </p:cNvPr>
          <p:cNvSpPr>
            <a:spLocks noGrp="1"/>
          </p:cNvSpPr>
          <p:nvPr>
            <p:ph type="title"/>
          </p:nvPr>
        </p:nvSpPr>
        <p:spPr/>
        <p:txBody>
          <a:bodyPr/>
          <a:lstStyle/>
          <a:p>
            <a:r>
              <a:rPr lang="en-SG" dirty="0"/>
              <a:t>What to do then?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59BFEA-60EA-4332-88DD-8FFD71FD9669}"/>
                  </a:ext>
                </a:extLst>
              </p:cNvPr>
              <p:cNvSpPr>
                <a:spLocks noGrp="1"/>
              </p:cNvSpPr>
              <p:nvPr>
                <p:ph idx="1"/>
              </p:nvPr>
            </p:nvSpPr>
            <p:spPr/>
            <p:txBody>
              <a:bodyPr/>
              <a:lstStyle/>
              <a:p>
                <a:r>
                  <a:rPr lang="en-SG" dirty="0"/>
                  <a:t>Simple, just tune one of the </a:t>
                </a:r>
                <a14:m>
                  <m:oMath xmlns:m="http://schemas.openxmlformats.org/officeDocument/2006/math">
                    <m:r>
                      <a:rPr lang="en-SG" b="0" i="1" smtClean="0">
                        <a:latin typeface="Cambria Math" panose="02040503050406030204" pitchFamily="18" charset="0"/>
                      </a:rPr>
                      <m:t>1</m:t>
                    </m:r>
                    <m:r>
                      <a:rPr lang="en-SG" b="0" i="1" smtClean="0">
                        <a:latin typeface="Cambria Math" panose="02040503050406030204" pitchFamily="18" charset="0"/>
                      </a:rPr>
                      <m:t>𝑘</m:t>
                    </m:r>
                  </m:oMath>
                </a14:m>
                <a:r>
                  <a:rPr lang="en-GB" dirty="0"/>
                  <a:t> resistor until we reaches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𝑉</m:t>
                        </m:r>
                      </m:e>
                      <m:sub>
                        <m:r>
                          <a:rPr lang="en-SG" i="1">
                            <a:latin typeface="Cambria Math" panose="02040503050406030204" pitchFamily="18" charset="0"/>
                          </a:rPr>
                          <m:t>𝑜𝑢𝑡</m:t>
                        </m:r>
                      </m:sub>
                    </m:sSub>
                    <m:r>
                      <a:rPr lang="en-SG"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0</m:t>
                    </m:r>
                  </m:oMath>
                </a14:m>
                <a:r>
                  <a:rPr lang="en-GB" dirty="0"/>
                  <a:t> </a:t>
                </a:r>
              </a:p>
              <a:p>
                <a:r>
                  <a:rPr lang="en-GB" dirty="0"/>
                  <a:t>And it works! Previously, our measurement starts to go hay wire when </a:t>
                </a:r>
                <a14:m>
                  <m:oMath xmlns:m="http://schemas.openxmlformats.org/officeDocument/2006/math">
                    <m:r>
                      <a:rPr lang="en-SG" b="0" i="1" smtClean="0">
                        <a:latin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16</m:t>
                    </m:r>
                  </m:oMath>
                </a14:m>
                <a:r>
                  <a:rPr lang="en-GB" dirty="0"/>
                  <a:t> (I am not showing you those rubbish results), the graph later will show how far we have come with extended range and lower error.</a:t>
                </a:r>
              </a:p>
            </p:txBody>
          </p:sp>
        </mc:Choice>
        <mc:Fallback xmlns="">
          <p:sp>
            <p:nvSpPr>
              <p:cNvPr id="3" name="Content Placeholder 2">
                <a:extLst>
                  <a:ext uri="{FF2B5EF4-FFF2-40B4-BE49-F238E27FC236}">
                    <a16:creationId xmlns:a16="http://schemas.microsoft.com/office/drawing/2014/main" id="{1C59BFEA-60EA-4332-88DD-8FFD71FD9669}"/>
                  </a:ext>
                </a:extLst>
              </p:cNvPr>
              <p:cNvSpPr>
                <a:spLocks noGrp="1" noRot="1" noChangeAspect="1" noMove="1" noResize="1" noEditPoints="1" noAdjustHandles="1" noChangeArrowheads="1" noChangeShapeType="1" noTextEdit="1"/>
              </p:cNvSpPr>
              <p:nvPr>
                <p:ph idx="1"/>
              </p:nvPr>
            </p:nvSpPr>
            <p:spPr>
              <a:blipFill>
                <a:blip r:embed="rId2"/>
                <a:stretch>
                  <a:fillRect l="-1043" t="-2241" r="-1101"/>
                </a:stretch>
              </a:blipFill>
            </p:spPr>
            <p:txBody>
              <a:bodyPr/>
              <a:lstStyle/>
              <a:p>
                <a:r>
                  <a:rPr lang="en-GB">
                    <a:noFill/>
                  </a:rPr>
                  <a:t> </a:t>
                </a:r>
              </a:p>
            </p:txBody>
          </p:sp>
        </mc:Fallback>
      </mc:AlternateContent>
    </p:spTree>
    <p:extLst>
      <p:ext uri="{BB962C8B-B14F-4D97-AF65-F5344CB8AC3E}">
        <p14:creationId xmlns:p14="http://schemas.microsoft.com/office/powerpoint/2010/main" val="2043759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EC727C-E8E5-4886-A266-C8325ADF59A8}"/>
              </a:ext>
            </a:extLst>
          </p:cNvPr>
          <p:cNvPicPr>
            <a:picLocks noChangeAspect="1"/>
          </p:cNvPicPr>
          <p:nvPr/>
        </p:nvPicPr>
        <p:blipFill rotWithShape="1">
          <a:blip r:embed="rId2"/>
          <a:srcRect l="15547" t="16666" b="13472"/>
          <a:stretch/>
        </p:blipFill>
        <p:spPr>
          <a:xfrm>
            <a:off x="1" y="502722"/>
            <a:ext cx="12192000" cy="5673058"/>
          </a:xfrm>
          <a:prstGeom prst="rect">
            <a:avLst/>
          </a:prstGeom>
        </p:spPr>
      </p:pic>
    </p:spTree>
    <p:extLst>
      <p:ext uri="{BB962C8B-B14F-4D97-AF65-F5344CB8AC3E}">
        <p14:creationId xmlns:p14="http://schemas.microsoft.com/office/powerpoint/2010/main" val="741016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79110A-05A5-431C-B7C2-0DE0E51C6AEE}"/>
                  </a:ext>
                </a:extLst>
              </p:cNvPr>
              <p:cNvSpPr txBox="1"/>
              <p:nvPr/>
            </p:nvSpPr>
            <p:spPr>
              <a:xfrm>
                <a:off x="5178088" y="3075057"/>
                <a:ext cx="183582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SG" sz="4000" b="0" i="1" smtClean="0">
                          <a:latin typeface="Cambria Math" panose="02040503050406030204" pitchFamily="18" charset="0"/>
                        </a:rPr>
                        <m:t>𝑛</m:t>
                      </m:r>
                      <m:r>
                        <a:rPr lang="en-SG" sz="4000" b="0" i="1" smtClean="0">
                          <a:latin typeface="Cambria Math" panose="02040503050406030204" pitchFamily="18" charset="0"/>
                          <a:ea typeface="Cambria Math" panose="02040503050406030204" pitchFamily="18" charset="0"/>
                        </a:rPr>
                        <m:t>∝</m:t>
                      </m:r>
                      <m:sSub>
                        <m:sSubPr>
                          <m:ctrlPr>
                            <a:rPr lang="en-SG" sz="4000" b="0" i="1" smtClean="0">
                              <a:latin typeface="Cambria Math" panose="02040503050406030204" pitchFamily="18" charset="0"/>
                              <a:ea typeface="Cambria Math" panose="02040503050406030204" pitchFamily="18" charset="0"/>
                            </a:rPr>
                          </m:ctrlPr>
                        </m:sSubPr>
                        <m:e>
                          <m:r>
                            <a:rPr lang="en-SG" sz="4000" b="0" i="1" smtClean="0">
                              <a:latin typeface="Cambria Math" panose="02040503050406030204" pitchFamily="18" charset="0"/>
                              <a:ea typeface="Cambria Math" panose="02040503050406030204" pitchFamily="18" charset="0"/>
                            </a:rPr>
                            <m:t>𝑅</m:t>
                          </m:r>
                        </m:e>
                        <m:sub>
                          <m:r>
                            <a:rPr lang="en-SG" sz="4000" b="0" i="1" smtClean="0">
                              <a:latin typeface="Cambria Math" panose="02040503050406030204" pitchFamily="18" charset="0"/>
                              <a:ea typeface="Cambria Math" panose="02040503050406030204" pitchFamily="18" charset="0"/>
                            </a:rPr>
                            <m:t>𝐹</m:t>
                          </m:r>
                        </m:sub>
                      </m:sSub>
                    </m:oMath>
                  </m:oMathPara>
                </a14:m>
                <a:endParaRPr lang="en-GB" sz="4000" dirty="0"/>
              </a:p>
            </p:txBody>
          </p:sp>
        </mc:Choice>
        <mc:Fallback xmlns="">
          <p:sp>
            <p:nvSpPr>
              <p:cNvPr id="4" name="TextBox 3">
                <a:extLst>
                  <a:ext uri="{FF2B5EF4-FFF2-40B4-BE49-F238E27FC236}">
                    <a16:creationId xmlns:a16="http://schemas.microsoft.com/office/drawing/2014/main" id="{3579110A-05A5-431C-B7C2-0DE0E51C6AEE}"/>
                  </a:ext>
                </a:extLst>
              </p:cNvPr>
              <p:cNvSpPr txBox="1">
                <a:spLocks noRot="1" noChangeAspect="1" noMove="1" noResize="1" noEditPoints="1" noAdjustHandles="1" noChangeArrowheads="1" noChangeShapeType="1" noTextEdit="1"/>
              </p:cNvSpPr>
              <p:nvPr/>
            </p:nvSpPr>
            <p:spPr>
              <a:xfrm>
                <a:off x="5178088" y="3075057"/>
                <a:ext cx="1835824" cy="707886"/>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20659C68-9E33-479A-B342-5F824583E385}"/>
                  </a:ext>
                </a:extLst>
              </p:cNvPr>
              <p:cNvSpPr>
                <a:spLocks noGrp="1"/>
              </p:cNvSpPr>
              <p:nvPr>
                <p:ph type="title"/>
              </p:nvPr>
            </p:nvSpPr>
            <p:spPr>
              <a:xfrm>
                <a:off x="838200" y="365125"/>
                <a:ext cx="10515600" cy="1325563"/>
              </a:xfrm>
            </p:spPr>
            <p:txBody>
              <a:bodyPr/>
              <a:lstStyle/>
              <a:p>
                <a:r>
                  <a:rPr lang="en-SG" dirty="0"/>
                  <a:t>Circuit scaling and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GB" dirty="0"/>
                  <a:t> </a:t>
                </a:r>
                <a:r>
                  <a:rPr lang="en-GB" dirty="0">
                    <a:solidFill>
                      <a:srgbClr val="FF0000"/>
                    </a:solidFill>
                  </a:rPr>
                  <a:t>[Old Assumption]</a:t>
                </a:r>
              </a:p>
            </p:txBody>
          </p:sp>
        </mc:Choice>
        <mc:Fallback xmlns="">
          <p:sp>
            <p:nvSpPr>
              <p:cNvPr id="5" name="Title 1">
                <a:extLst>
                  <a:ext uri="{FF2B5EF4-FFF2-40B4-BE49-F238E27FC236}">
                    <a16:creationId xmlns:a16="http://schemas.microsoft.com/office/drawing/2014/main" id="{20659C68-9E33-479A-B342-5F824583E385}"/>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377"/>
                </a:stretch>
              </a:blipFill>
            </p:spPr>
            <p:txBody>
              <a:bodyPr/>
              <a:lstStyle/>
              <a:p>
                <a:r>
                  <a:rPr lang="en-GB">
                    <a:noFill/>
                  </a:rPr>
                  <a:t> </a:t>
                </a:r>
              </a:p>
            </p:txBody>
          </p:sp>
        </mc:Fallback>
      </mc:AlternateContent>
      <p:sp>
        <p:nvSpPr>
          <p:cNvPr id="6" name="Content Placeholder 2">
            <a:extLst>
              <a:ext uri="{FF2B5EF4-FFF2-40B4-BE49-F238E27FC236}">
                <a16:creationId xmlns:a16="http://schemas.microsoft.com/office/drawing/2014/main" id="{6D60A42C-9580-4242-866B-D2767C9BFD2B}"/>
              </a:ext>
            </a:extLst>
          </p:cNvPr>
          <p:cNvSpPr txBox="1">
            <a:spLocks/>
          </p:cNvSpPr>
          <p:nvPr/>
        </p:nvSpPr>
        <p:spPr>
          <a:xfrm>
            <a:off x="2479208" y="4782917"/>
            <a:ext cx="7233583" cy="111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dirty="0"/>
              <a:t>No more or less. Must be just right.</a:t>
            </a:r>
          </a:p>
          <a:p>
            <a:pPr marL="0" indent="0" algn="ctr">
              <a:buFont typeface="Arial" panose="020B0604020202020204" pitchFamily="34" charset="0"/>
              <a:buNone/>
            </a:pPr>
            <a:r>
              <a:rPr lang="en-SG" dirty="0"/>
              <a:t>Due to power consumption? Non-ideal effect?</a:t>
            </a:r>
            <a:endParaRPr lang="en-GB" dirty="0"/>
          </a:p>
        </p:txBody>
      </p:sp>
    </p:spTree>
    <p:extLst>
      <p:ext uri="{BB962C8B-B14F-4D97-AF65-F5344CB8AC3E}">
        <p14:creationId xmlns:p14="http://schemas.microsoft.com/office/powerpoint/2010/main" val="3485551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060765-9888-4C5C-BD6E-74A5C50AEA84}"/>
              </a:ext>
            </a:extLst>
          </p:cNvPr>
          <p:cNvPicPr>
            <a:picLocks noChangeAspect="1"/>
          </p:cNvPicPr>
          <p:nvPr/>
        </p:nvPicPr>
        <p:blipFill rotWithShape="1">
          <a:blip r:embed="rId2"/>
          <a:srcRect l="4375" t="9305" r="30937" b="8055"/>
          <a:stretch/>
        </p:blipFill>
        <p:spPr>
          <a:xfrm>
            <a:off x="4229100" y="-346"/>
            <a:ext cx="9544050" cy="6858346"/>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68C84E1-0DBF-43B7-BBCF-22CAE4CA7811}"/>
                  </a:ext>
                </a:extLst>
              </p:cNvPr>
              <p:cNvSpPr>
                <a:spLocks noGrp="1"/>
              </p:cNvSpPr>
              <p:nvPr>
                <p:ph type="title"/>
              </p:nvPr>
            </p:nvSpPr>
            <p:spPr/>
            <p:txBody>
              <a:bodyPr/>
              <a:lstStyle/>
              <a:p>
                <a:r>
                  <a:rPr lang="en-SG" dirty="0"/>
                  <a:t>Circuit scaling and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oMath>
                </a14:m>
                <a:endParaRPr lang="en-GB" dirty="0"/>
              </a:p>
            </p:txBody>
          </p:sp>
        </mc:Choice>
        <mc:Fallback xmlns="">
          <p:sp>
            <p:nvSpPr>
              <p:cNvPr id="2" name="Title 1">
                <a:extLst>
                  <a:ext uri="{FF2B5EF4-FFF2-40B4-BE49-F238E27FC236}">
                    <a16:creationId xmlns:a16="http://schemas.microsoft.com/office/drawing/2014/main" id="{C68C84E1-0DBF-43B7-BBCF-22CAE4CA7811}"/>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19E2675-8DDB-42E1-86D5-93CF4B2694BA}"/>
                  </a:ext>
                </a:extLst>
              </p:cNvPr>
              <p:cNvSpPr/>
              <p:nvPr/>
            </p:nvSpPr>
            <p:spPr>
              <a:xfrm>
                <a:off x="620349" y="1690688"/>
                <a:ext cx="3608751" cy="1200329"/>
              </a:xfrm>
              <a:prstGeom prst="rect">
                <a:avLst/>
              </a:prstGeom>
            </p:spPr>
            <p:txBody>
              <a:bodyPr wrap="square">
                <a:spAutoFit/>
              </a:bodyPr>
              <a:lstStyle/>
              <a:p>
                <a:r>
                  <a:rPr lang="en-SG" dirty="0"/>
                  <a:t>Note:</a:t>
                </a:r>
              </a:p>
              <a:p>
                <a:pPr marL="285750" indent="-285750">
                  <a:buFont typeface="Arial" panose="020B0604020202020204" pitchFamily="34" charset="0"/>
                  <a:buChar char="•"/>
                </a:pPr>
                <a:r>
                  <a:rPr lang="en-SG" dirty="0"/>
                  <a:t>Good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value means close to 100% with low error.</a:t>
                </a:r>
              </a:p>
              <a:p>
                <a:pPr marL="285750" indent="-285750">
                  <a:buFont typeface="Arial" panose="020B0604020202020204" pitchFamily="34" charset="0"/>
                  <a:buChar char="•"/>
                </a:pPr>
                <a14:m>
                  <m:oMath xmlns:m="http://schemas.openxmlformats.org/officeDocument/2006/math">
                    <m:r>
                      <a:rPr lang="en-SG" b="0" i="1" smtClean="0">
                        <a:latin typeface="Cambria Math" panose="02040503050406030204" pitchFamily="18" charset="0"/>
                      </a:rPr>
                      <m:t>𝑅</m:t>
                    </m:r>
                  </m:oMath>
                </a14:m>
                <a:r>
                  <a:rPr lang="en-SG" dirty="0"/>
                  <a:t> here means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a:t>
                </a:r>
              </a:p>
            </p:txBody>
          </p:sp>
        </mc:Choice>
        <mc:Fallback xmlns="">
          <p:sp>
            <p:nvSpPr>
              <p:cNvPr id="5" name="Rectangle 4">
                <a:extLst>
                  <a:ext uri="{FF2B5EF4-FFF2-40B4-BE49-F238E27FC236}">
                    <a16:creationId xmlns:a16="http://schemas.microsoft.com/office/drawing/2014/main" id="{F19E2675-8DDB-42E1-86D5-93CF4B2694BA}"/>
                  </a:ext>
                </a:extLst>
              </p:cNvPr>
              <p:cNvSpPr>
                <a:spLocks noRot="1" noChangeAspect="1" noMove="1" noResize="1" noEditPoints="1" noAdjustHandles="1" noChangeArrowheads="1" noChangeShapeType="1" noTextEdit="1"/>
              </p:cNvSpPr>
              <p:nvPr/>
            </p:nvSpPr>
            <p:spPr>
              <a:xfrm>
                <a:off x="620349" y="1690688"/>
                <a:ext cx="3608751" cy="1200329"/>
              </a:xfrm>
              <a:prstGeom prst="rect">
                <a:avLst/>
              </a:prstGeom>
              <a:blipFill>
                <a:blip r:embed="rId4"/>
                <a:stretch>
                  <a:fillRect l="-1520" t="-2538" b="-7107"/>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8960D687-DAC2-44B4-9E1A-39E814B620AA}"/>
              </a:ext>
            </a:extLst>
          </p:cNvPr>
          <p:cNvSpPr/>
          <p:nvPr/>
        </p:nvSpPr>
        <p:spPr>
          <a:xfrm>
            <a:off x="0" y="3580180"/>
            <a:ext cx="5724525" cy="3277820"/>
          </a:xfrm>
          <a:prstGeom prst="rect">
            <a:avLst/>
          </a:prstGeom>
        </p:spPr>
        <p:txBody>
          <a:bodyPr wrap="square">
            <a:spAutoFit/>
          </a:bodyPr>
          <a:lstStyle/>
          <a:p>
            <a:r>
              <a:rPr lang="en-GB" sz="900" dirty="0"/>
              <a:t>Model	xycube3 (User)		</a:t>
            </a:r>
          </a:p>
          <a:p>
            <a:r>
              <a:rPr lang="en-GB" sz="900" dirty="0"/>
              <a:t>Equation	a*(x^3)*(y^3)+b*(x^3)*(y^2)+c*(x^3)*</a:t>
            </a:r>
            <a:r>
              <a:rPr lang="en-GB" sz="900" dirty="0" err="1"/>
              <a:t>y+d</a:t>
            </a:r>
            <a:r>
              <a:rPr lang="en-GB" sz="900" dirty="0"/>
              <a:t>*(x^3)+e*(x^2)*(y^3)+f*(x^2)*(y^2)+g*(x^2)*</a:t>
            </a:r>
            <a:r>
              <a:rPr lang="en-GB" sz="900" dirty="0" err="1"/>
              <a:t>y+h</a:t>
            </a:r>
            <a:r>
              <a:rPr lang="en-GB" sz="900" dirty="0"/>
              <a:t>*(x^2)+</a:t>
            </a:r>
            <a:r>
              <a:rPr lang="en-GB" sz="900" dirty="0" err="1"/>
              <a:t>i</a:t>
            </a:r>
            <a:r>
              <a:rPr lang="en-GB" sz="900" dirty="0"/>
              <a:t>*x*(y^3)+j*x*(y^2)+k*x*</a:t>
            </a:r>
            <a:r>
              <a:rPr lang="en-GB" sz="900" dirty="0" err="1"/>
              <a:t>y+l</a:t>
            </a:r>
            <a:r>
              <a:rPr lang="en-GB" sz="900" dirty="0"/>
              <a:t>*</a:t>
            </a:r>
            <a:r>
              <a:rPr lang="en-GB" sz="900" dirty="0" err="1"/>
              <a:t>x+m</a:t>
            </a:r>
            <a:r>
              <a:rPr lang="en-GB" sz="900" dirty="0"/>
              <a:t>*(y^3)+n*(y^2)+o*</a:t>
            </a:r>
            <a:r>
              <a:rPr lang="en-GB" sz="900" dirty="0" err="1"/>
              <a:t>y+p</a:t>
            </a:r>
            <a:r>
              <a:rPr lang="en-GB" sz="900" dirty="0"/>
              <a:t>		</a:t>
            </a:r>
          </a:p>
          <a:p>
            <a:r>
              <a:rPr lang="en-GB" sz="900" dirty="0"/>
              <a:t>Reduced Chi-</a:t>
            </a:r>
            <a:r>
              <a:rPr lang="en-GB" sz="900" dirty="0" err="1"/>
              <a:t>Sqr</a:t>
            </a:r>
            <a:r>
              <a:rPr lang="en-GB" sz="900" dirty="0"/>
              <a:t>	714.846761334228		</a:t>
            </a:r>
          </a:p>
          <a:p>
            <a:r>
              <a:rPr lang="en-GB" sz="900" dirty="0"/>
              <a:t>Adj. R-Square	0.88555125529964		</a:t>
            </a:r>
          </a:p>
          <a:p>
            <a:r>
              <a:rPr lang="en-GB" sz="900" dirty="0"/>
              <a:t>		Value	Standard Error</a:t>
            </a:r>
          </a:p>
          <a:p>
            <a:r>
              <a:rPr lang="en-GB" sz="900" dirty="0"/>
              <a:t>Percentage	a	-3.40118964147559E-23	4.44279966677437E-22</a:t>
            </a:r>
          </a:p>
          <a:p>
            <a:r>
              <a:rPr lang="en-GB" sz="900" dirty="0"/>
              <a:t>Percentage	b	-3.3808777225304E-17	8.2557808192898E-16</a:t>
            </a:r>
          </a:p>
          <a:p>
            <a:r>
              <a:rPr lang="en-GB" sz="900" dirty="0"/>
              <a:t>Percentage	c	-2.0259689587371E-12	3.61725948885066E-10</a:t>
            </a:r>
          </a:p>
          <a:p>
            <a:r>
              <a:rPr lang="en-GB" sz="900" dirty="0"/>
              <a:t>Percentage	d	3.05421829039265E-7	3.11204579295629E-5</a:t>
            </a:r>
          </a:p>
          <a:p>
            <a:r>
              <a:rPr lang="en-GB" sz="900" dirty="0"/>
              <a:t>Percentage	e	1.92465908629804E-20	1.64731730408421E-19</a:t>
            </a:r>
          </a:p>
          <a:p>
            <a:r>
              <a:rPr lang="en-GB" sz="900" dirty="0"/>
              <a:t>Percentage	f	-1.55450903885609E-14	3.06407421899329E-13</a:t>
            </a:r>
          </a:p>
          <a:p>
            <a:r>
              <a:rPr lang="en-GB" sz="900" dirty="0"/>
              <a:t>Percentage	g	1.13182576777577E-8	1.34640724225518E-7</a:t>
            </a:r>
          </a:p>
          <a:p>
            <a:r>
              <a:rPr lang="en-GB" sz="900" dirty="0"/>
              <a:t>Percentage	h	-3.85131129416287E-4	0.0114965996521702</a:t>
            </a:r>
          </a:p>
          <a:p>
            <a:r>
              <a:rPr lang="en-GB" sz="900" dirty="0"/>
              <a:t>Percentage	</a:t>
            </a:r>
            <a:r>
              <a:rPr lang="en-GB" sz="900" dirty="0" err="1"/>
              <a:t>i</a:t>
            </a:r>
            <a:r>
              <a:rPr lang="en-GB" sz="900" dirty="0"/>
              <a:t>	-1.48264432713436E-18	1.4260049552801E-17</a:t>
            </a:r>
          </a:p>
          <a:p>
            <a:r>
              <a:rPr lang="en-GB" sz="900" dirty="0"/>
              <a:t>Percentage	j	1.33599679889964E-12	2.65612549419855E-11</a:t>
            </a:r>
          </a:p>
          <a:p>
            <a:r>
              <a:rPr lang="en-GB" sz="900" dirty="0"/>
              <a:t>Percentage	k	-1.4137600682012E-7	1.1725381816539E-5</a:t>
            </a:r>
          </a:p>
          <a:p>
            <a:r>
              <a:rPr lang="en-GB" sz="900" dirty="0"/>
              <a:t>Percentage	l	-0.260480613981356	0.989939319105463</a:t>
            </a:r>
          </a:p>
          <a:p>
            <a:r>
              <a:rPr lang="en-GB" sz="900" dirty="0"/>
              <a:t>Percentage	m	5.92946586687354E-17	2.14080692056229E-16</a:t>
            </a:r>
          </a:p>
          <a:p>
            <a:r>
              <a:rPr lang="en-GB" sz="900" dirty="0"/>
              <a:t>Percentage	n	-9.87499996805226E-11	3.98894294313358E-10</a:t>
            </a:r>
          </a:p>
          <a:p>
            <a:r>
              <a:rPr lang="en-GB" sz="900" dirty="0"/>
              <a:t>Percentage	o	4.46259065749002E-5	1.76439168641693E-4</a:t>
            </a:r>
          </a:p>
          <a:p>
            <a:r>
              <a:rPr lang="en-GB" sz="900" dirty="0"/>
              <a:t>Percentage	p	93.4097157841867	14.8960306390529</a:t>
            </a:r>
          </a:p>
        </p:txBody>
      </p:sp>
    </p:spTree>
    <p:extLst>
      <p:ext uri="{BB962C8B-B14F-4D97-AF65-F5344CB8AC3E}">
        <p14:creationId xmlns:p14="http://schemas.microsoft.com/office/powerpoint/2010/main" val="18557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65F98-04B5-467B-8E96-B99B0CFE3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441921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8B98-B107-48DF-B89A-210673D3F32F}"/>
              </a:ext>
            </a:extLst>
          </p:cNvPr>
          <p:cNvSpPr>
            <a:spLocks noGrp="1"/>
          </p:cNvSpPr>
          <p:nvPr>
            <p:ph type="title"/>
          </p:nvPr>
        </p:nvSpPr>
        <p:spPr/>
        <p:txBody>
          <a:bodyPr/>
          <a:lstStyle/>
          <a:p>
            <a:r>
              <a:rPr lang="en-SG" dirty="0"/>
              <a:t>Issues to be Resolved </a:t>
            </a:r>
            <a:r>
              <a:rPr lang="en-SG" dirty="0">
                <a:solidFill>
                  <a:srgbClr val="FF0000"/>
                </a:solidFill>
              </a:rPr>
              <a:t>[Old]</a:t>
            </a:r>
            <a:endParaRPr lang="en-GB"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4A69B3-F46A-479A-8037-18FC64FB9B15}"/>
                  </a:ext>
                </a:extLst>
              </p:cNvPr>
              <p:cNvSpPr>
                <a:spLocks noGrp="1"/>
              </p:cNvSpPr>
              <p:nvPr>
                <p:ph idx="1"/>
              </p:nvPr>
            </p:nvSpPr>
            <p:spPr/>
            <p:txBody>
              <a:bodyPr/>
              <a:lstStyle/>
              <a:p>
                <a:r>
                  <a:rPr lang="en-SG" dirty="0"/>
                  <a:t>Higher value of </a:t>
                </a:r>
                <a14:m>
                  <m:oMath xmlns:m="http://schemas.openxmlformats.org/officeDocument/2006/math">
                    <m:sSub>
                      <m:sSubPr>
                        <m:ctrlPr>
                          <a:rPr lang="en-SG" b="0" i="1" dirty="0" smtClean="0">
                            <a:latin typeface="Cambria Math" panose="02040503050406030204" pitchFamily="18" charset="0"/>
                          </a:rPr>
                        </m:ctrlPr>
                      </m:sSubPr>
                      <m:e>
                        <m:r>
                          <a:rPr lang="en-SG" b="0" i="1" dirty="0" smtClean="0">
                            <a:latin typeface="Cambria Math" panose="02040503050406030204" pitchFamily="18" charset="0"/>
                          </a:rPr>
                          <m:t>𝑅</m:t>
                        </m:r>
                      </m:e>
                      <m:sub>
                        <m:r>
                          <a:rPr lang="en-SG" b="0" i="1" dirty="0" smtClean="0">
                            <a:latin typeface="Cambria Math" panose="02040503050406030204" pitchFamily="18" charset="0"/>
                          </a:rPr>
                          <m:t>𝐹</m:t>
                        </m:r>
                      </m:sub>
                    </m:sSub>
                  </m:oMath>
                </a14:m>
                <a:r>
                  <a:rPr lang="en-SG" dirty="0"/>
                  <a:t> needed for larger scale summing amplifier</a:t>
                </a:r>
              </a:p>
              <a:p>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oMath>
                </a14:m>
                <a:r>
                  <a:rPr lang="en-SG" dirty="0"/>
                  <a:t> value that is too high can overshoot the computed V value and vice versa</a:t>
                </a:r>
              </a:p>
              <a:p>
                <a:pPr marL="0" indent="0">
                  <a:buNone/>
                </a:pPr>
                <a:r>
                  <a:rPr lang="en-SG" dirty="0"/>
                  <a:t>For m = 1,</a:t>
                </a:r>
              </a:p>
              <a:p>
                <a:r>
                  <a:rPr lang="en-SG" dirty="0"/>
                  <a:t>Power </a:t>
                </a:r>
                <a14:m>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𝑛</m:t>
                        </m:r>
                        <m:r>
                          <a:rPr lang="en-SG" b="0" i="1" smtClean="0">
                            <a:latin typeface="Cambria Math" panose="02040503050406030204" pitchFamily="18" charset="0"/>
                          </a:rPr>
                          <m:t>=1</m:t>
                        </m:r>
                      </m:e>
                    </m:d>
                    <m:r>
                      <a:rPr lang="en-SG" b="0" i="1" smtClean="0">
                        <a:latin typeface="Cambria Math" panose="02040503050406030204" pitchFamily="18" charset="0"/>
                      </a:rPr>
                      <m:t>=</m:t>
                    </m:r>
                    <m:f>
                      <m:fPr>
                        <m:ctrlPr>
                          <a:rPr lang="en-SG" b="0" i="1" smtClean="0">
                            <a:latin typeface="Cambria Math" panose="02040503050406030204" pitchFamily="18" charset="0"/>
                          </a:rPr>
                        </m:ctrlPr>
                      </m:fPr>
                      <m:num>
                        <m:sSup>
                          <m:sSupPr>
                            <m:ctrlPr>
                              <a:rPr lang="en-SG" b="0" i="1" smtClean="0">
                                <a:latin typeface="Cambria Math" panose="02040503050406030204" pitchFamily="18" charset="0"/>
                              </a:rPr>
                            </m:ctrlPr>
                          </m:sSupPr>
                          <m:e>
                            <m:r>
                              <a:rPr lang="en-SG" b="0" i="1" smtClean="0">
                                <a:latin typeface="Cambria Math" panose="02040503050406030204" pitchFamily="18" charset="0"/>
                              </a:rPr>
                              <m:t>𝑉</m:t>
                            </m:r>
                          </m:e>
                          <m:sup>
                            <m:r>
                              <a:rPr lang="en-SG" b="0" i="1" smtClean="0">
                                <a:latin typeface="Cambria Math" panose="02040503050406030204" pitchFamily="18" charset="0"/>
                              </a:rPr>
                              <m:t>2</m:t>
                            </m:r>
                          </m:sup>
                        </m:sSup>
                      </m:num>
                      <m:den>
                        <m:r>
                          <a:rPr lang="en-SG" b="0" i="1" smtClean="0">
                            <a:latin typeface="Cambria Math" panose="02040503050406030204" pitchFamily="18" charset="0"/>
                          </a:rPr>
                          <m:t>𝑅</m:t>
                        </m:r>
                        <m:r>
                          <a:rPr lang="en-SG" b="0" i="1" smtClean="0">
                            <a:latin typeface="Cambria Math" panose="02040503050406030204" pitchFamily="18" charset="0"/>
                          </a:rPr>
                          <m:t>×</m:t>
                        </m:r>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oMath>
                </a14:m>
                <a:endParaRPr lang="en-SG" dirty="0"/>
              </a:p>
              <a:p>
                <a:pPr marL="0" indent="0">
                  <a:buNone/>
                </a:pPr>
                <a:r>
                  <a:rPr lang="en-SG" dirty="0"/>
                  <a:t>To maintain the same power consumption after scaling,</a:t>
                </a:r>
              </a:p>
              <a:p>
                <a:r>
                  <a:rPr lang="en-SG" b="0" dirty="0"/>
                  <a:t>Power </a:t>
                </a:r>
                <a14:m>
                  <m:oMath xmlns:m="http://schemas.openxmlformats.org/officeDocument/2006/math">
                    <m:r>
                      <a:rPr lang="en-SG" b="0" i="0" smtClean="0">
                        <a:latin typeface="Cambria Math" panose="02040503050406030204" pitchFamily="18" charset="0"/>
                      </a:rPr>
                      <m:t>=</m:t>
                    </m:r>
                    <m:r>
                      <a:rPr lang="en-SG" b="0" i="1" smtClean="0">
                        <a:latin typeface="Cambria Math" panose="02040503050406030204" pitchFamily="18" charset="0"/>
                      </a:rPr>
                      <m:t>𝑛</m:t>
                    </m:r>
                    <m:f>
                      <m:fPr>
                        <m:ctrlPr>
                          <a:rPr lang="en-SG" i="1" smtClean="0">
                            <a:latin typeface="Cambria Math" panose="02040503050406030204" pitchFamily="18" charset="0"/>
                          </a:rPr>
                        </m:ctrlPr>
                      </m:fPr>
                      <m:num>
                        <m:sSup>
                          <m:sSupPr>
                            <m:ctrlPr>
                              <a:rPr lang="en-SG" b="0" i="1" smtClean="0">
                                <a:latin typeface="Cambria Math" panose="02040503050406030204" pitchFamily="18" charset="0"/>
                              </a:rPr>
                            </m:ctrlPr>
                          </m:sSupPr>
                          <m:e>
                            <m:d>
                              <m:dPr>
                                <m:ctrlPr>
                                  <a:rPr lang="en-SG" i="1" smtClean="0">
                                    <a:latin typeface="Cambria Math" panose="02040503050406030204" pitchFamily="18" charset="0"/>
                                  </a:rPr>
                                </m:ctrlPr>
                              </m:dPr>
                              <m:e>
                                <m:f>
                                  <m:fPr>
                                    <m:ctrlPr>
                                      <a:rPr lang="en-SG" i="1" smtClean="0">
                                        <a:latin typeface="Cambria Math" panose="02040503050406030204" pitchFamily="18" charset="0"/>
                                      </a:rPr>
                                    </m:ctrlPr>
                                  </m:fPr>
                                  <m:num>
                                    <m:r>
                                      <a:rPr lang="en-SG" b="0" i="1" smtClean="0">
                                        <a:latin typeface="Cambria Math" panose="02040503050406030204" pitchFamily="18" charset="0"/>
                                      </a:rPr>
                                      <m:t>𝑉</m:t>
                                    </m:r>
                                  </m:num>
                                  <m:den>
                                    <m:r>
                                      <a:rPr lang="en-SG" b="0" i="1" smtClean="0">
                                        <a:latin typeface="Cambria Math" panose="02040503050406030204" pitchFamily="18" charset="0"/>
                                      </a:rPr>
                                      <m:t>𝑛</m:t>
                                    </m:r>
                                  </m:den>
                                </m:f>
                              </m:e>
                            </m:d>
                          </m:e>
                          <m:sup>
                            <m:r>
                              <a:rPr lang="en-SG" b="0" i="1" smtClean="0">
                                <a:latin typeface="Cambria Math" panose="02040503050406030204" pitchFamily="18" charset="0"/>
                              </a:rPr>
                              <m:t>2</m:t>
                            </m:r>
                          </m:sup>
                        </m:sSup>
                      </m:num>
                      <m:den>
                        <m:r>
                          <a:rPr lang="en-SG" b="0" i="1" smtClean="0">
                            <a:latin typeface="Cambria Math" panose="02040503050406030204" pitchFamily="18" charset="0"/>
                          </a:rPr>
                          <m:t>𝑅</m:t>
                        </m:r>
                        <m:r>
                          <a:rPr lang="en-SG" b="0" i="1" smtClean="0">
                            <a:latin typeface="Cambria Math" panose="02040503050406030204" pitchFamily="18" charset="0"/>
                          </a:rPr>
                          <m:t>×</m:t>
                        </m:r>
                        <m:d>
                          <m:dPr>
                            <m:begChr m:val="|"/>
                            <m:endChr m:val="|"/>
                            <m:ctrlPr>
                              <a:rPr lang="en-SG" b="0" i="1" smtClean="0">
                                <a:latin typeface="Cambria Math" panose="02040503050406030204" pitchFamily="18" charset="0"/>
                              </a:rPr>
                            </m:ctrlPr>
                          </m:dPr>
                          <m:e>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𝐹</m:t>
                                </m:r>
                              </m:sub>
                            </m:sSub>
                          </m:e>
                        </m:d>
                      </m:den>
                    </m:f>
                    <m:r>
                      <a:rPr lang="en-SG" b="0" i="1" smtClean="0">
                        <a:latin typeface="Cambria Math" panose="02040503050406030204" pitchFamily="18" charset="0"/>
                      </a:rPr>
                      <m:t>=</m:t>
                    </m:r>
                    <m:f>
                      <m:fPr>
                        <m:ctrlPr>
                          <a:rPr lang="en-SG" b="0" i="1" smtClean="0">
                            <a:latin typeface="Cambria Math" panose="02040503050406030204" pitchFamily="18" charset="0"/>
                          </a:rPr>
                        </m:ctrlPr>
                      </m:fPr>
                      <m:num>
                        <m:sSup>
                          <m:sSupPr>
                            <m:ctrlPr>
                              <a:rPr lang="en-SG" b="0" i="1" smtClean="0">
                                <a:latin typeface="Cambria Math" panose="02040503050406030204" pitchFamily="18" charset="0"/>
                              </a:rPr>
                            </m:ctrlPr>
                          </m:sSupPr>
                          <m:e>
                            <m:r>
                              <a:rPr lang="en-SG" b="0" i="1" smtClean="0">
                                <a:latin typeface="Cambria Math" panose="02040503050406030204" pitchFamily="18" charset="0"/>
                              </a:rPr>
                              <m:t>𝑉</m:t>
                            </m:r>
                          </m:e>
                          <m:sup>
                            <m:r>
                              <a:rPr lang="en-SG" b="0" i="1" smtClean="0">
                                <a:latin typeface="Cambria Math" panose="02040503050406030204" pitchFamily="18" charset="0"/>
                              </a:rPr>
                              <m:t>2</m:t>
                            </m:r>
                          </m:sup>
                        </m:sSup>
                      </m:num>
                      <m:den>
                        <m:r>
                          <a:rPr lang="en-SG" b="0" i="1" smtClean="0">
                            <a:latin typeface="Cambria Math" panose="02040503050406030204" pitchFamily="18" charset="0"/>
                          </a:rPr>
                          <m:t>𝑅</m:t>
                        </m:r>
                        <m:r>
                          <a:rPr lang="en-SG" b="0" i="1" smtClean="0">
                            <a:latin typeface="Cambria Math" panose="02040503050406030204" pitchFamily="18" charset="0"/>
                          </a:rPr>
                          <m:t>×</m:t>
                        </m:r>
                        <m:r>
                          <a:rPr lang="en-SG" b="0" i="1" smtClean="0">
                            <a:latin typeface="Cambria Math" panose="02040503050406030204" pitchFamily="18" charset="0"/>
                          </a:rPr>
                          <m:t>𝑛</m:t>
                        </m:r>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den>
                    </m:f>
                    <m:r>
                      <a:rPr lang="en-SG" i="1" smtClean="0">
                        <a:latin typeface="Cambria Math" panose="02040503050406030204" pitchFamily="18" charset="0"/>
                        <a:ea typeface="Cambria Math" panose="02040503050406030204" pitchFamily="18" charset="0"/>
                      </a:rPr>
                      <m:t>⟹</m:t>
                    </m:r>
                  </m:oMath>
                </a14:m>
                <a:r>
                  <a:rPr lang="en-SG" dirty="0"/>
                  <a:t> </a:t>
                </a:r>
                <a14:m>
                  <m:oMath xmlns:m="http://schemas.openxmlformats.org/officeDocument/2006/math">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e>
                    </m:d>
                    <m:r>
                      <a:rPr lang="en-SG" b="0" i="1" smtClean="0">
                        <a:latin typeface="Cambria Math" panose="02040503050406030204" pitchFamily="18" charset="0"/>
                      </a:rPr>
                      <m:t>→</m:t>
                    </m:r>
                    <m:d>
                      <m:dPr>
                        <m:begChr m:val="|"/>
                        <m:endChr m:val="|"/>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𝑅</m:t>
                            </m:r>
                          </m:e>
                          <m:sub>
                            <m:r>
                              <a:rPr lang="en-SG" i="1">
                                <a:latin typeface="Cambria Math" panose="02040503050406030204" pitchFamily="18" charset="0"/>
                              </a:rPr>
                              <m:t>𝐹</m:t>
                            </m:r>
                          </m:sub>
                        </m:sSub>
                        <m:r>
                          <a:rPr lang="en-SG" b="0" i="1" smtClean="0">
                            <a:latin typeface="Cambria Math" panose="02040503050406030204" pitchFamily="18" charset="0"/>
                          </a:rPr>
                          <m:t>/</m:t>
                        </m:r>
                        <m:r>
                          <a:rPr lang="en-SG" b="0" i="1" smtClean="0">
                            <a:latin typeface="Cambria Math" panose="02040503050406030204" pitchFamily="18" charset="0"/>
                          </a:rPr>
                          <m:t>𝑛</m:t>
                        </m:r>
                      </m:e>
                    </m:d>
                  </m:oMath>
                </a14:m>
                <a:endParaRPr lang="en-SG" dirty="0"/>
              </a:p>
            </p:txBody>
          </p:sp>
        </mc:Choice>
        <mc:Fallback xmlns="">
          <p:sp>
            <p:nvSpPr>
              <p:cNvPr id="3" name="Content Placeholder 2">
                <a:extLst>
                  <a:ext uri="{FF2B5EF4-FFF2-40B4-BE49-F238E27FC236}">
                    <a16:creationId xmlns:a16="http://schemas.microsoft.com/office/drawing/2014/main" id="{104A69B3-F46A-479A-8037-18FC64FB9B15}"/>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616892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8B98-B107-48DF-B89A-210673D3F32F}"/>
              </a:ext>
            </a:extLst>
          </p:cNvPr>
          <p:cNvSpPr>
            <a:spLocks noGrp="1"/>
          </p:cNvSpPr>
          <p:nvPr>
            <p:ph type="title"/>
          </p:nvPr>
        </p:nvSpPr>
        <p:spPr/>
        <p:txBody>
          <a:bodyPr/>
          <a:lstStyle/>
          <a:p>
            <a:r>
              <a:rPr lang="en-SG" dirty="0"/>
              <a:t>Issues to be Resolved</a:t>
            </a:r>
            <a:endParaRPr lang="en-GB" dirty="0">
              <a:solidFill>
                <a:srgbClr val="FF0000"/>
              </a:solidFill>
            </a:endParaRPr>
          </a:p>
        </p:txBody>
      </p:sp>
      <p:sp>
        <p:nvSpPr>
          <p:cNvPr id="3" name="Content Placeholder 2">
            <a:extLst>
              <a:ext uri="{FF2B5EF4-FFF2-40B4-BE49-F238E27FC236}">
                <a16:creationId xmlns:a16="http://schemas.microsoft.com/office/drawing/2014/main" id="{104A69B3-F46A-479A-8037-18FC64FB9B15}"/>
              </a:ext>
            </a:extLst>
          </p:cNvPr>
          <p:cNvSpPr>
            <a:spLocks noGrp="1"/>
          </p:cNvSpPr>
          <p:nvPr>
            <p:ph idx="1"/>
          </p:nvPr>
        </p:nvSpPr>
        <p:spPr/>
        <p:txBody>
          <a:bodyPr/>
          <a:lstStyle/>
          <a:p>
            <a:r>
              <a:rPr lang="en-SG" dirty="0"/>
              <a:t>Get 65nm PDK </a:t>
            </a:r>
            <a:r>
              <a:rPr lang="en-SG" dirty="0" err="1"/>
              <a:t>mosfet</a:t>
            </a:r>
            <a:r>
              <a:rPr lang="en-SG" dirty="0"/>
              <a:t> model to work (Strong gate current? Drain voltage 0 -&gt; open circuit, </a:t>
            </a:r>
            <a:r>
              <a:rPr lang="en-SG" dirty="0" err="1"/>
              <a:t>mosfet</a:t>
            </a:r>
            <a:r>
              <a:rPr lang="en-SG" dirty="0"/>
              <a:t> not turning on?</a:t>
            </a:r>
          </a:p>
          <a:p>
            <a:r>
              <a:rPr lang="en-SG" dirty="0"/>
              <a:t>Need </a:t>
            </a:r>
            <a:r>
              <a:rPr lang="en-SG" dirty="0" err="1"/>
              <a:t>mosfet</a:t>
            </a:r>
            <a:r>
              <a:rPr lang="en-SG" dirty="0"/>
              <a:t> to be used as a switch (not so ideal after all? These </a:t>
            </a:r>
            <a:r>
              <a:rPr lang="en-SG" dirty="0" err="1"/>
              <a:t>mosfet</a:t>
            </a:r>
            <a:r>
              <a:rPr lang="en-SG" dirty="0"/>
              <a:t> only add more noise and screw up our result further with lower scalability) to isolate resistors to program them individually</a:t>
            </a:r>
          </a:p>
        </p:txBody>
      </p:sp>
    </p:spTree>
    <p:extLst>
      <p:ext uri="{BB962C8B-B14F-4D97-AF65-F5344CB8AC3E}">
        <p14:creationId xmlns:p14="http://schemas.microsoft.com/office/powerpoint/2010/main" val="2414017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light, sitting, black, red&#10;&#10;Description automatically generated">
            <a:extLst>
              <a:ext uri="{FF2B5EF4-FFF2-40B4-BE49-F238E27FC236}">
                <a16:creationId xmlns:a16="http://schemas.microsoft.com/office/drawing/2014/main" id="{698A3F53-6AB1-4E51-86A1-8588B8AFE6E0}"/>
              </a:ext>
            </a:extLst>
          </p:cNvPr>
          <p:cNvPicPr>
            <a:picLocks noChangeAspect="1"/>
          </p:cNvPicPr>
          <p:nvPr/>
        </p:nvPicPr>
        <p:blipFill>
          <a:blip r:embed="rId2">
            <a:clrChange>
              <a:clrFrom>
                <a:srgbClr val="000000"/>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767428" y="814714"/>
            <a:ext cx="6657143" cy="5228571"/>
          </a:xfrm>
          <a:prstGeom prst="rect">
            <a:avLst/>
          </a:prstGeom>
        </p:spPr>
      </p:pic>
    </p:spTree>
    <p:extLst>
      <p:ext uri="{BB962C8B-B14F-4D97-AF65-F5344CB8AC3E}">
        <p14:creationId xmlns:p14="http://schemas.microsoft.com/office/powerpoint/2010/main" val="252266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942F-769E-453F-9E62-F20FFA6B7640}"/>
              </a:ext>
            </a:extLst>
          </p:cNvPr>
          <p:cNvSpPr>
            <a:spLocks noGrp="1"/>
          </p:cNvSpPr>
          <p:nvPr>
            <p:ph type="title"/>
          </p:nvPr>
        </p:nvSpPr>
        <p:spPr/>
        <p:txBody>
          <a:bodyPr/>
          <a:lstStyle/>
          <a:p>
            <a:r>
              <a:rPr lang="en-SG" dirty="0"/>
              <a:t>Planned Roadmap (subjected to change)</a:t>
            </a:r>
            <a:endParaRPr lang="en-GB" dirty="0"/>
          </a:p>
        </p:txBody>
      </p:sp>
      <p:graphicFrame>
        <p:nvGraphicFramePr>
          <p:cNvPr id="4" name="Content Placeholder 3">
            <a:extLst>
              <a:ext uri="{FF2B5EF4-FFF2-40B4-BE49-F238E27FC236}">
                <a16:creationId xmlns:a16="http://schemas.microsoft.com/office/drawing/2014/main" id="{83EE0F62-D5E6-46CF-B1BD-EAB9160A490B}"/>
              </a:ext>
            </a:extLst>
          </p:cNvPr>
          <p:cNvGraphicFramePr>
            <a:graphicFrameLocks noGrp="1"/>
          </p:cNvGraphicFramePr>
          <p:nvPr>
            <p:ph idx="1"/>
            <p:extLst>
              <p:ext uri="{D42A27DB-BD31-4B8C-83A1-F6EECF244321}">
                <p14:modId xmlns:p14="http://schemas.microsoft.com/office/powerpoint/2010/main" val="1320068672"/>
              </p:ext>
            </p:extLst>
          </p:nvPr>
        </p:nvGraphicFramePr>
        <p:xfrm>
          <a:off x="342900" y="1965385"/>
          <a:ext cx="11506199" cy="4527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5953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75F387-798C-4616-B385-24094FD8B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911" y="0"/>
            <a:ext cx="10286177" cy="6858000"/>
          </a:xfrm>
          <a:prstGeom prst="rect">
            <a:avLst/>
          </a:prstGeom>
        </p:spPr>
      </p:pic>
    </p:spTree>
    <p:extLst>
      <p:ext uri="{BB962C8B-B14F-4D97-AF65-F5344CB8AC3E}">
        <p14:creationId xmlns:p14="http://schemas.microsoft.com/office/powerpoint/2010/main" val="1747292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8447-A56C-4940-8BB9-3074264134F8}"/>
              </a:ext>
            </a:extLst>
          </p:cNvPr>
          <p:cNvSpPr>
            <a:spLocks noGrp="1"/>
          </p:cNvSpPr>
          <p:nvPr>
            <p:ph type="title"/>
          </p:nvPr>
        </p:nvSpPr>
        <p:spPr/>
        <p:txBody>
          <a:bodyPr/>
          <a:lstStyle/>
          <a:p>
            <a:r>
              <a:rPr lang="en-SG" dirty="0"/>
              <a:t>IBM </a:t>
            </a:r>
            <a:r>
              <a:rPr lang="en-SG" dirty="0" err="1"/>
              <a:t>TrueNorth</a:t>
            </a:r>
            <a:r>
              <a:rPr lang="en-SG" dirty="0"/>
              <a:t> Chip</a:t>
            </a:r>
            <a:endParaRPr lang="en-GB" dirty="0"/>
          </a:p>
        </p:txBody>
      </p:sp>
      <p:pic>
        <p:nvPicPr>
          <p:cNvPr id="5" name="Content Placeholder 4">
            <a:extLst>
              <a:ext uri="{FF2B5EF4-FFF2-40B4-BE49-F238E27FC236}">
                <a16:creationId xmlns:a16="http://schemas.microsoft.com/office/drawing/2014/main" id="{0B55B06A-7065-400C-8522-D306FF34357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4374" b="89744" l="3667" r="95000">
                        <a14:foregroundMark x1="27222" y1="15535" x2="27222" y2="15535"/>
                        <a14:foregroundMark x1="20444" y1="5279" x2="20444" y2="5279"/>
                        <a14:foregroundMark x1="16444" y1="25339" x2="16444" y2="25339"/>
                        <a14:foregroundMark x1="14111" y1="28205" x2="14111" y2="28205"/>
                        <a14:foregroundMark x1="12778" y1="29713" x2="12778" y2="29713"/>
                        <a14:foregroundMark x1="10000" y1="38009" x2="10000" y2="38009"/>
                        <a14:foregroundMark x1="7444" y1="36953" x2="7444" y2="36953"/>
                        <a14:foregroundMark x1="4333" y1="37104" x2="4333" y2="37104"/>
                        <a14:foregroundMark x1="10333" y1="30317" x2="10333" y2="30317"/>
                        <a14:foregroundMark x1="8667" y1="31976" x2="8667" y2="31976"/>
                        <a14:foregroundMark x1="9556" y1="29412" x2="9556" y2="29412"/>
                        <a14:foregroundMark x1="15556" y1="19155" x2="15556" y2="19155"/>
                        <a14:foregroundMark x1="12778" y1="25792" x2="12778" y2="25792"/>
                        <a14:foregroundMark x1="91000" y1="47964" x2="91000" y2="47964"/>
                        <a14:foregroundMark x1="94667" y1="42685" x2="94667" y2="42685"/>
                        <a14:foregroundMark x1="95000" y1="41478" x2="95000" y2="41478"/>
                        <a14:foregroundMark x1="78556" y1="82655" x2="78556" y2="82655"/>
                        <a14:foregroundMark x1="81111" y1="84314" x2="81111" y2="84314"/>
                        <a14:foregroundMark x1="77000" y1="82202" x2="77000" y2="82202"/>
                        <a14:foregroundMark x1="74889" y1="81146" x2="74889" y2="81146"/>
                        <a14:foregroundMark x1="3667" y1="47511" x2="3667" y2="47511"/>
                        <a14:foregroundMark x1="13111" y1="52338" x2="13111" y2="52338"/>
                        <a14:foregroundMark x1="15222" y1="53092" x2="15222" y2="53092"/>
                        <a14:foregroundMark x1="18000" y1="54148" x2="18000" y2="54148"/>
                        <a14:foregroundMark x1="46556" y1="67421" x2="46556" y2="67421"/>
                        <a14:foregroundMark x1="45333" y1="67119" x2="45333" y2="67119"/>
                        <a14:foregroundMark x1="44333" y1="66817" x2="44333" y2="66817"/>
                        <a14:foregroundMark x1="43222" y1="66214" x2="42889" y2="65913"/>
                        <a14:foregroundMark x1="42444" y1="65611" x2="34111" y2="60784"/>
                        <a14:foregroundMark x1="34000" y1="61388" x2="34000" y2="61388"/>
                        <a14:foregroundMark x1="33111" y1="61086" x2="33111" y2="61086"/>
                        <a14:foregroundMark x1="31889" y1="60633" x2="31889" y2="60633"/>
                        <a14:foregroundMark x1="30778" y1="60030" x2="30778" y2="60030"/>
                        <a14:foregroundMark x1="29444" y1="59578" x2="29444" y2="59578"/>
                        <a14:foregroundMark x1="27667" y1="58824" x2="27667" y2="58824"/>
                        <a14:foregroundMark x1="26222" y1="58371" x2="26222" y2="58371"/>
                        <a14:foregroundMark x1="25111" y1="57617" x2="25111" y2="57617"/>
                        <a14:foregroundMark x1="23333" y1="56863" x2="23333" y2="56863"/>
                        <a14:foregroundMark x1="22222" y1="56259" x2="22222" y2="56259"/>
                        <a14:foregroundMark x1="47222" y1="68024" x2="47222" y2="68024"/>
                        <a14:foregroundMark x1="48556" y1="68778" x2="48556" y2="68778"/>
                        <a14:foregroundMark x1="52444" y1="70588" x2="52444" y2="70588"/>
                        <a14:foregroundMark x1="53556" y1="71342" x2="53556" y2="71342"/>
                        <a14:foregroundMark x1="50222" y1="69532" x2="50222" y2="69532"/>
                        <a14:foregroundMark x1="56333" y1="72398" x2="56333" y2="72398"/>
                        <a14:foregroundMark x1="73444" y1="80694" x2="73444" y2="80694"/>
                        <a14:foregroundMark x1="68444" y1="78281" x2="68444" y2="78281"/>
                        <a14:foregroundMark x1="67556" y1="77677" x2="67556" y2="77677"/>
                        <a14:foregroundMark x1="66444" y1="77225" x2="66444" y2="77225"/>
                        <a14:foregroundMark x1="63111" y1="75867" x2="63111" y2="75867"/>
                        <a14:foregroundMark x1="61778" y1="74962" x2="61778" y2="74962"/>
                        <a14:foregroundMark x1="60111" y1="74208" x2="60111" y2="74208"/>
                        <a14:foregroundMark x1="59000" y1="73756" x2="59000" y2="73756"/>
                        <a14:foregroundMark x1="57667" y1="73152" x2="57667" y2="73152"/>
                        <a14:foregroundMark x1="55556" y1="72097" x2="55556" y2="72097"/>
                        <a14:foregroundMark x1="58222" y1="73454" x2="58222" y2="73454"/>
                        <a14:foregroundMark x1="64889" y1="76621" x2="64889" y2="76621"/>
                        <a14:foregroundMark x1="70778" y1="79336" x2="70778" y2="79336"/>
                        <a14:foregroundMark x1="69556" y1="78884" x2="69556" y2="78884"/>
                        <a14:foregroundMark x1="20000" y1="55204" x2="20000" y2="55204"/>
                        <a14:foregroundMark x1="17000" y1="54148" x2="17000" y2="54148"/>
                        <a14:foregroundMark x1="21111" y1="55958" x2="21111" y2="55958"/>
                        <a14:foregroundMark x1="18778" y1="55204" x2="18778" y2="55204"/>
                        <a14:foregroundMark x1="19556" y1="55505" x2="19556" y2="55505"/>
                        <a14:foregroundMark x1="22444" y1="56561" x2="22444" y2="56561"/>
                        <a14:foregroundMark x1="26444" y1="58522" x2="26444" y2="58522"/>
                        <a14:foregroundMark x1="25667" y1="58220" x2="25667" y2="58220"/>
                        <a14:foregroundMark x1="24667" y1="57617" x2="24667" y2="57617"/>
                        <a14:foregroundMark x1="23333" y1="57014" x2="23333" y2="57014"/>
                        <a14:foregroundMark x1="22778" y1="56712" x2="22778" y2="56712"/>
                        <a14:foregroundMark x1="22556" y1="56712" x2="22556" y2="56712"/>
                        <a14:foregroundMark x1="22333" y1="56561" x2="22333" y2="56561"/>
                        <a14:foregroundMark x1="22222" y1="56561" x2="22222" y2="56561"/>
                        <a14:foregroundMark x1="19444" y1="4977" x2="19444" y2="4977"/>
                        <a14:foregroundMark x1="10111" y1="28658" x2="10111" y2="28658"/>
                        <a14:foregroundMark x1="10444" y1="27300" x2="10444" y2="27300"/>
                        <a14:foregroundMark x1="11889" y1="27451" x2="11889" y2="27451"/>
                        <a14:foregroundMark x1="12222" y1="27602" x2="12222" y2="27602"/>
                        <a14:foregroundMark x1="12444" y1="27602" x2="10889" y2="27149"/>
                        <a14:foregroundMark x1="9889" y1="30920" x2="9222" y2="30618"/>
                        <a14:foregroundMark x1="8667" y1="30468" x2="8667" y2="30468"/>
                        <a14:foregroundMark x1="8556" y1="30468" x2="8556" y2="30468"/>
                        <a14:foregroundMark x1="8444" y1="30769" x2="8444" y2="30769"/>
                        <a14:foregroundMark x1="8222" y1="30769" x2="10333" y2="27149"/>
                        <a14:foregroundMark x1="19111" y1="4374" x2="15000" y2="12519"/>
                        <a14:foregroundMark x1="14333" y1="22021" x2="14333" y2="22021"/>
                        <a14:foregroundMark x1="14333" y1="21569" x2="14333" y2="21569"/>
                      </a14:backgroundRemoval>
                    </a14:imgEffect>
                  </a14:imgLayer>
                </a14:imgProps>
              </a:ext>
              <a:ext uri="{28A0092B-C50C-407E-A947-70E740481C1C}">
                <a14:useLocalDpi xmlns:a14="http://schemas.microsoft.com/office/drawing/2010/main" val="0"/>
              </a:ext>
            </a:extLst>
          </a:blip>
          <a:stretch>
            <a:fillRect/>
          </a:stretch>
        </p:blipFill>
        <p:spPr>
          <a:xfrm>
            <a:off x="838200" y="1855569"/>
            <a:ext cx="5906793" cy="4351338"/>
          </a:xfrm>
        </p:spPr>
      </p:pic>
      <p:sp>
        <p:nvSpPr>
          <p:cNvPr id="6" name="TextBox 5">
            <a:extLst>
              <a:ext uri="{FF2B5EF4-FFF2-40B4-BE49-F238E27FC236}">
                <a16:creationId xmlns:a16="http://schemas.microsoft.com/office/drawing/2014/main" id="{7AB750ED-04B4-4BCE-8464-E608EBCFF6A3}"/>
              </a:ext>
            </a:extLst>
          </p:cNvPr>
          <p:cNvSpPr txBox="1"/>
          <p:nvPr/>
        </p:nvSpPr>
        <p:spPr>
          <a:xfrm>
            <a:off x="7667623" y="2521059"/>
            <a:ext cx="3838577" cy="1815882"/>
          </a:xfrm>
          <a:prstGeom prst="rect">
            <a:avLst/>
          </a:prstGeom>
          <a:noFill/>
        </p:spPr>
        <p:txBody>
          <a:bodyPr wrap="square" rtlCol="0">
            <a:spAutoFit/>
          </a:bodyPr>
          <a:lstStyle/>
          <a:p>
            <a:pPr marL="285750" indent="-285750">
              <a:buFont typeface="Arial" panose="020B0604020202020204" pitchFamily="34" charset="0"/>
              <a:buChar char="•"/>
            </a:pPr>
            <a:r>
              <a:rPr lang="en-SG" sz="2800" dirty="0"/>
              <a:t>4096 cores</a:t>
            </a:r>
          </a:p>
          <a:p>
            <a:pPr marL="285750" indent="-285750">
              <a:buFont typeface="Arial" panose="020B0604020202020204" pitchFamily="34" charset="0"/>
              <a:buChar char="•"/>
            </a:pPr>
            <a:r>
              <a:rPr lang="en-SG" sz="2800" dirty="0"/>
              <a:t>256 neurons/core</a:t>
            </a:r>
          </a:p>
          <a:p>
            <a:pPr marL="285750" indent="-285750">
              <a:buFont typeface="Arial" panose="020B0604020202020204" pitchFamily="34" charset="0"/>
              <a:buChar char="•"/>
            </a:pPr>
            <a:r>
              <a:rPr lang="en-SG" sz="2800" dirty="0"/>
              <a:t>256 synapses/neuron</a:t>
            </a:r>
          </a:p>
          <a:p>
            <a:pPr marL="285750" indent="-285750">
              <a:buFont typeface="Arial" panose="020B0604020202020204" pitchFamily="34" charset="0"/>
              <a:buChar char="•"/>
            </a:pPr>
            <a:r>
              <a:rPr lang="en-SG" sz="2800" dirty="0"/>
              <a:t>Only consumes 63mW</a:t>
            </a:r>
            <a:endParaRPr lang="en-GB" sz="2800" dirty="0"/>
          </a:p>
        </p:txBody>
      </p:sp>
      <p:sp>
        <p:nvSpPr>
          <p:cNvPr id="7" name="Rectangle 6">
            <a:extLst>
              <a:ext uri="{FF2B5EF4-FFF2-40B4-BE49-F238E27FC236}">
                <a16:creationId xmlns:a16="http://schemas.microsoft.com/office/drawing/2014/main" id="{DE35AB99-3D9B-4E61-9B56-ED185EDCCA8A}"/>
              </a:ext>
            </a:extLst>
          </p:cNvPr>
          <p:cNvSpPr/>
          <p:nvPr/>
        </p:nvSpPr>
        <p:spPr>
          <a:xfrm>
            <a:off x="6548436" y="6206907"/>
            <a:ext cx="5643564" cy="646331"/>
          </a:xfrm>
          <a:prstGeom prst="rect">
            <a:avLst/>
          </a:prstGeom>
        </p:spPr>
        <p:txBody>
          <a:bodyPr wrap="square">
            <a:spAutoFit/>
          </a:bodyPr>
          <a:lstStyle/>
          <a:p>
            <a:r>
              <a:rPr lang="en-SG" dirty="0">
                <a:solidFill>
                  <a:srgbClr val="000000"/>
                </a:solidFill>
                <a:latin typeface="Open Sans" panose="020B0606030504020204" pitchFamily="34" charset="0"/>
              </a:rPr>
              <a:t>"Neuromorphic Hardware: Trying To Put Brain Into Chips." </a:t>
            </a:r>
            <a:r>
              <a:rPr lang="en-SG" i="1" dirty="0">
                <a:solidFill>
                  <a:srgbClr val="000000"/>
                </a:solidFill>
                <a:latin typeface="&amp;quot"/>
              </a:rPr>
              <a:t>Medium</a:t>
            </a:r>
            <a:r>
              <a:rPr lang="en-SG" dirty="0">
                <a:solidFill>
                  <a:srgbClr val="000000"/>
                </a:solidFill>
                <a:latin typeface="Open Sans" panose="020B0606030504020204" pitchFamily="34" charset="0"/>
              </a:rPr>
              <a:t>. </a:t>
            </a:r>
            <a:r>
              <a:rPr lang="en-SG" dirty="0" err="1">
                <a:solidFill>
                  <a:srgbClr val="000000"/>
                </a:solidFill>
                <a:latin typeface="Open Sans" panose="020B0606030504020204" pitchFamily="34" charset="0"/>
              </a:rPr>
              <a:t>N.p.</a:t>
            </a:r>
            <a:r>
              <a:rPr lang="en-SG" dirty="0">
                <a:solidFill>
                  <a:srgbClr val="000000"/>
                </a:solidFill>
                <a:latin typeface="Open Sans" panose="020B0606030504020204" pitchFamily="34" charset="0"/>
              </a:rPr>
              <a:t>, 2019. Web. 18 Dec. 2019.</a:t>
            </a:r>
            <a:endParaRPr lang="en-GB" dirty="0"/>
          </a:p>
        </p:txBody>
      </p:sp>
    </p:spTree>
    <p:extLst>
      <p:ext uri="{BB962C8B-B14F-4D97-AF65-F5344CB8AC3E}">
        <p14:creationId xmlns:p14="http://schemas.microsoft.com/office/powerpoint/2010/main" val="3533119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AEB5D7-1E9B-425E-9A92-A1D8A06D9F7C}"/>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GB" sz="5400" i="1" smtClean="0">
                              <a:latin typeface="Cambria Math" panose="02040503050406030204" pitchFamily="18" charset="0"/>
                            </a:rPr>
                          </m:ctrlPr>
                        </m:fPr>
                        <m:num>
                          <m:r>
                            <a:rPr lang="en-SG" sz="5400" b="0" i="1" smtClean="0">
                              <a:latin typeface="Cambria Math" panose="02040503050406030204" pitchFamily="18" charset="0"/>
                            </a:rPr>
                            <m:t>1</m:t>
                          </m:r>
                        </m:num>
                        <m:den>
                          <m:r>
                            <a:rPr lang="en-SG" sz="5400" b="0" i="1" smtClean="0">
                              <a:latin typeface="Cambria Math" panose="02040503050406030204" pitchFamily="18" charset="0"/>
                            </a:rPr>
                            <m:t>10,000</m:t>
                          </m:r>
                        </m:den>
                      </m:f>
                      <m:r>
                        <a:rPr lang="en-SG" sz="5400" b="0" i="1" smtClean="0">
                          <a:latin typeface="Cambria Math" panose="02040503050406030204" pitchFamily="18" charset="0"/>
                        </a:rPr>
                        <m:t>𝑡h</m:t>
                      </m:r>
                    </m:oMath>
                  </m:oMathPara>
                </a14:m>
                <a:endParaRPr lang="en-GB" sz="5400" dirty="0"/>
              </a:p>
              <a:p>
                <a:pPr marL="0" indent="0">
                  <a:buNone/>
                </a:pPr>
                <a:endParaRPr lang="en-GB" sz="5400" dirty="0"/>
              </a:p>
              <a:p>
                <a:pPr marL="0" indent="0" algn="ctr">
                  <a:buNone/>
                </a:pPr>
                <a:r>
                  <a:rPr lang="en-GB" sz="3200" dirty="0"/>
                  <a:t>Power Density of Conventional</a:t>
                </a:r>
              </a:p>
              <a:p>
                <a:pPr marL="0" indent="0" algn="ctr">
                  <a:buNone/>
                </a:pPr>
                <a:r>
                  <a:rPr lang="en-GB" sz="3200" dirty="0"/>
                  <a:t>von Neumann Processor</a:t>
                </a:r>
              </a:p>
            </p:txBody>
          </p:sp>
        </mc:Choice>
        <mc:Fallback xmlns="">
          <p:sp>
            <p:nvSpPr>
              <p:cNvPr id="3" name="Content Placeholder 2">
                <a:extLst>
                  <a:ext uri="{FF2B5EF4-FFF2-40B4-BE49-F238E27FC236}">
                    <a16:creationId xmlns:a16="http://schemas.microsoft.com/office/drawing/2014/main" id="{DBAEB5D7-1E9B-425E-9A92-A1D8A06D9F7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BE894630-4E04-41A0-B43F-3AD2CCFD46CC}"/>
              </a:ext>
            </a:extLst>
          </p:cNvPr>
          <p:cNvSpPr/>
          <p:nvPr/>
        </p:nvSpPr>
        <p:spPr>
          <a:xfrm>
            <a:off x="6096000" y="6176963"/>
            <a:ext cx="6096000" cy="646331"/>
          </a:xfrm>
          <a:prstGeom prst="rect">
            <a:avLst/>
          </a:prstGeom>
        </p:spPr>
        <p:txBody>
          <a:bodyPr>
            <a:spAutoFit/>
          </a:bodyPr>
          <a:lstStyle/>
          <a:p>
            <a:r>
              <a:rPr lang="en-SG" dirty="0">
                <a:solidFill>
                  <a:srgbClr val="000000"/>
                </a:solidFill>
                <a:latin typeface="Open Sans" panose="020B0606030504020204" pitchFamily="34" charset="0"/>
              </a:rPr>
              <a:t>"Neuromorphic Hardware: Trying To Put Brain Into Chips." </a:t>
            </a:r>
            <a:r>
              <a:rPr lang="en-SG" i="1" dirty="0">
                <a:solidFill>
                  <a:srgbClr val="000000"/>
                </a:solidFill>
                <a:latin typeface="&amp;quot"/>
              </a:rPr>
              <a:t>Medium</a:t>
            </a:r>
            <a:r>
              <a:rPr lang="en-SG" dirty="0">
                <a:solidFill>
                  <a:srgbClr val="000000"/>
                </a:solidFill>
                <a:latin typeface="Open Sans" panose="020B0606030504020204" pitchFamily="34" charset="0"/>
              </a:rPr>
              <a:t>. </a:t>
            </a:r>
            <a:r>
              <a:rPr lang="en-SG" dirty="0" err="1">
                <a:solidFill>
                  <a:srgbClr val="000000"/>
                </a:solidFill>
                <a:latin typeface="Open Sans" panose="020B0606030504020204" pitchFamily="34" charset="0"/>
              </a:rPr>
              <a:t>N.p.</a:t>
            </a:r>
            <a:r>
              <a:rPr lang="en-SG" dirty="0">
                <a:solidFill>
                  <a:srgbClr val="000000"/>
                </a:solidFill>
                <a:latin typeface="Open Sans" panose="020B0606030504020204" pitchFamily="34" charset="0"/>
              </a:rPr>
              <a:t>, 2019. Web. 18 Dec. 2019.</a:t>
            </a:r>
            <a:endParaRPr lang="en-GB" dirty="0"/>
          </a:p>
        </p:txBody>
      </p:sp>
    </p:spTree>
    <p:extLst>
      <p:ext uri="{BB962C8B-B14F-4D97-AF65-F5344CB8AC3E}">
        <p14:creationId xmlns:p14="http://schemas.microsoft.com/office/powerpoint/2010/main" val="1100253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45938</TotalTime>
  <Words>1433</Words>
  <Application>Microsoft Office PowerPoint</Application>
  <PresentationFormat>Widescreen</PresentationFormat>
  <Paragraphs>258</Paragraphs>
  <Slides>63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&amp;quot</vt:lpstr>
      <vt:lpstr>Arial</vt:lpstr>
      <vt:lpstr>Calibri</vt:lpstr>
      <vt:lpstr>Calibri Light</vt:lpstr>
      <vt:lpstr>Cambria Math</vt:lpstr>
      <vt:lpstr>Open Sans</vt:lpstr>
      <vt:lpstr>Wingdings</vt:lpstr>
      <vt:lpstr>Office Theme</vt:lpstr>
      <vt:lpstr>Spin-based Neuromorphic Computing  (Simulation)</vt:lpstr>
      <vt:lpstr>Neuromorphic Computing</vt:lpstr>
      <vt:lpstr>Neural Network</vt:lpstr>
      <vt:lpstr>Why Neuromorphic Computing?</vt:lpstr>
      <vt:lpstr>PowerPoint Presentation</vt:lpstr>
      <vt:lpstr>PowerPoint Presentation</vt:lpstr>
      <vt:lpstr>PowerPoint Presentation</vt:lpstr>
      <vt:lpstr>IBM TrueNorth Chip</vt:lpstr>
      <vt:lpstr>PowerPoint Presentation</vt:lpstr>
      <vt:lpstr>Neural Network</vt:lpstr>
      <vt:lpstr>von Neumann Processor</vt:lpstr>
      <vt:lpstr>Motivation (Use of Spintronics)</vt:lpstr>
      <vt:lpstr>Why Spin-based (Spintronics)?</vt:lpstr>
      <vt:lpstr>Why Spin-based (Spintronics)?</vt:lpstr>
      <vt:lpstr>MTJ Memory Cell (Old model as Ilustration)</vt:lpstr>
      <vt:lpstr>MOSFET (PMOS and NMOS)</vt:lpstr>
      <vt:lpstr>MOSFET IV Characteristics</vt:lpstr>
      <vt:lpstr>SSD Nand Flash</vt:lpstr>
      <vt:lpstr>Spintronics Advantage vs Conventional SSD</vt:lpstr>
      <vt:lpstr>Simulation details</vt:lpstr>
      <vt:lpstr>E.g. 3 by 4 Matrix</vt:lpstr>
      <vt:lpstr>Weight (Continued)</vt:lpstr>
      <vt:lpstr>Theoretically and Ideally…</vt:lpstr>
      <vt:lpstr>Practically and Physically …</vt:lpstr>
      <vt:lpstr>Weight → Resistance</vt:lpstr>
      <vt:lpstr>Matrix Operation</vt:lpstr>
      <vt:lpstr>Inverting Summing OpAmp</vt:lpstr>
      <vt:lpstr>Practical OpAmp Limitation</vt:lpstr>
      <vt:lpstr>Matrix Operation (modified)</vt:lpstr>
      <vt:lpstr>Matrix Operation (modified)</vt:lpstr>
      <vt:lpstr>PowerPoint Presentation</vt:lpstr>
      <vt:lpstr>Cadence Development Environment</vt:lpstr>
      <vt:lpstr>741 OpAmp Model</vt:lpstr>
      <vt:lpstr>PowerPoint Presentation</vt:lpstr>
      <vt:lpstr>PowerPoint Presentation</vt:lpstr>
      <vt:lpstr>Code Files</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MOSFET Experimentation</vt:lpstr>
      <vt:lpstr>Programmable Scalable Network</vt:lpstr>
      <vt:lpstr>Discussion</vt:lpstr>
      <vt:lpstr>Ideally, what do we want?</vt:lpstr>
      <vt:lpstr>Based on Previous Result, What’s Wrong?</vt:lpstr>
      <vt:lpstr>Ideal OpAmp (Just what we need to know enough to use)</vt:lpstr>
      <vt:lpstr>TI OpAmp 741 Package</vt:lpstr>
      <vt:lpstr>TI OpAmp 741 Schematic</vt:lpstr>
      <vt:lpstr>Offset Null Tuning</vt:lpstr>
      <vt:lpstr>What so difficult to tune then?</vt:lpstr>
      <vt:lpstr>Effective Resistance Graph (〖0≤R〗_effective≤1000)</vt:lpstr>
      <vt:lpstr>What to do then?</vt:lpstr>
      <vt:lpstr>PowerPoint Presentation</vt:lpstr>
      <vt:lpstr>Circuit scaling and R_F [Old Assumption]</vt:lpstr>
      <vt:lpstr>Circuit scaling and R_F</vt:lpstr>
      <vt:lpstr>Issues to be Resolved [Old]</vt:lpstr>
      <vt:lpstr>Issues to be Resolved</vt:lpstr>
      <vt:lpstr>PowerPoint Presentation</vt:lpstr>
      <vt:lpstr>Planned Roadmap (subjected to 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Neuromorphic Computing with Spintronics (Simulation)</dc:title>
  <dc:creator>#CHONG TIAN EN#</dc:creator>
  <cp:lastModifiedBy>#CHONG TIAN EN#</cp:lastModifiedBy>
  <cp:revision>108</cp:revision>
  <dcterms:created xsi:type="dcterms:W3CDTF">2019-12-17T06:37:48Z</dcterms:created>
  <dcterms:modified xsi:type="dcterms:W3CDTF">2020-04-13T13:17:36Z</dcterms:modified>
</cp:coreProperties>
</file>